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8" name="Shape 68"/>
          <p:cNvSpPr/>
          <p:nvPr>
            <p:ph type="sldImg"/>
          </p:nvPr>
        </p:nvSpPr>
        <p:spPr>
          <a:xfrm>
            <a:off x="1143000" y="685800"/>
            <a:ext cx="4572000" cy="3429000"/>
          </a:xfrm>
          <a:prstGeom prst="rect">
            <a:avLst/>
          </a:prstGeom>
        </p:spPr>
        <p:txBody>
          <a:bodyPr/>
          <a:lstStyle/>
          <a:p>
            <a:pPr/>
          </a:p>
        </p:txBody>
      </p:sp>
      <p:sp>
        <p:nvSpPr>
          <p:cNvPr id="69" name="Shape 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914400" y="2125978"/>
            <a:ext cx="10363200" cy="1440182"/>
          </a:xfrm>
          <a:prstGeom prst="rect">
            <a:avLst/>
          </a:prstGeom>
        </p:spPr>
        <p:txBody>
          <a:bodyPr/>
          <a:lstStyle/>
          <a:p>
            <a:pPr/>
            <a:r>
              <a:t>Title Text</a:t>
            </a:r>
          </a:p>
        </p:txBody>
      </p:sp>
      <p:sp>
        <p:nvSpPr>
          <p:cNvPr id="12" name="Body Level One…"/>
          <p:cNvSpPr txBox="1"/>
          <p:nvPr>
            <p:ph type="body" sz="quarter" idx="1"/>
          </p:nvPr>
        </p:nvSpPr>
        <p:spPr>
          <a:xfrm>
            <a:off x="1828800" y="3840479"/>
            <a:ext cx="8534400" cy="17145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half" idx="1"/>
          </p:nvPr>
        </p:nvSpPr>
        <p:spPr>
          <a:xfrm>
            <a:off x="609600" y="1577338"/>
            <a:ext cx="5303521" cy="452628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0">
    <p:spTree>
      <p:nvGrpSpPr>
        <p:cNvPr id="1" name=""/>
        <p:cNvGrpSpPr/>
        <p:nvPr/>
      </p:nvGrpSpPr>
      <p:grpSpPr>
        <a:xfrm>
          <a:off x="0" y="0"/>
          <a:ext cx="0" cy="0"/>
          <a:chOff x="0" y="0"/>
          <a:chExt cx="0" cy="0"/>
        </a:xfrm>
      </p:grpSpPr>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60" name="Title Text"/>
          <p:cNvSpPr txBox="1"/>
          <p:nvPr>
            <p:ph type="title"/>
          </p:nvPr>
        </p:nvSpPr>
        <p:spPr>
          <a:xfrm>
            <a:off x="763319" y="2757184"/>
            <a:ext cx="10665360" cy="2925449"/>
          </a:xfrm>
          <a:prstGeom prst="rect">
            <a:avLst/>
          </a:prstGeom>
        </p:spPr>
        <p:txBody>
          <a:bodyPr/>
          <a:lstStyle>
            <a:lvl1pPr>
              <a:defRPr i="1" sz="8400">
                <a:solidFill>
                  <a:srgbClr val="FFFFFF"/>
                </a:solidFill>
                <a:latin typeface="Arial"/>
                <a:ea typeface="Arial"/>
                <a:cs typeface="Arial"/>
                <a:sym typeface="Arial"/>
              </a:defRPr>
            </a:lvl1pPr>
          </a:lstStyle>
          <a:p>
            <a:pPr/>
            <a:r>
              <a:t>Title Text</a:t>
            </a:r>
          </a:p>
        </p:txBody>
      </p:sp>
      <p:sp>
        <p:nvSpPr>
          <p:cNvPr id="61" name="Body Level One…"/>
          <p:cNvSpPr txBox="1"/>
          <p:nvPr>
            <p:ph type="body" sz="half" idx="1"/>
          </p:nvPr>
        </p:nvSpPr>
        <p:spPr>
          <a:xfrm>
            <a:off x="519112" y="1952561"/>
            <a:ext cx="5334635" cy="46837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xfrm>
            <a:off x="11315428" y="6377940"/>
            <a:ext cx="266974" cy="279401"/>
          </a:xfrm>
          <a:prstGeom prst="rect">
            <a:avLst/>
          </a:prstGeom>
        </p:spPr>
        <p:txBody>
          <a:bodyPr/>
          <a:lstStyle>
            <a:lvl1pPr>
              <a:defRPr>
                <a:latin typeface="+mj-lt"/>
                <a:ea typeface="+mj-ea"/>
                <a:cs typeface="+mj-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274320"/>
            <a:ext cx="10972800" cy="109728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Text</a:t>
            </a:r>
          </a:p>
        </p:txBody>
      </p:sp>
      <p:sp>
        <p:nvSpPr>
          <p:cNvPr id="3" name="Body Level One…"/>
          <p:cNvSpPr txBox="1"/>
          <p:nvPr>
            <p:ph type="body" idx="1"/>
          </p:nvPr>
        </p:nvSpPr>
        <p:spPr>
          <a:xfrm>
            <a:off x="609600" y="1577338"/>
            <a:ext cx="10972800" cy="452628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337974" y="6377940"/>
            <a:ext cx="244426" cy="241648"/>
          </a:xfrm>
          <a:prstGeom prst="rect">
            <a:avLst/>
          </a:prstGeom>
          <a:ln w="12700">
            <a:miter lim="400000"/>
          </a:ln>
        </p:spPr>
        <p:txBody>
          <a:bodyPr wrap="none" lIns="0" tIns="0" rIns="0" bIns="0">
            <a:spAutoFit/>
          </a:bodyPr>
          <a:lstStyle>
            <a:lvl1pPr algn="r">
              <a:defRPr>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2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png"/><Relationship Id="rId4"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hyperlink" Target="http://www.hammertradex.com/" TargetMode="External"/><Relationship Id="rId5" Type="http://schemas.openxmlformats.org/officeDocument/2006/relationships/hyperlink" Target="http://www.avatradeworld.com/" TargetMode="External"/><Relationship Id="rId6" Type="http://schemas.openxmlformats.org/officeDocument/2006/relationships/hyperlink" Target="mailto:info@hammertradex.com" TargetMode="External"/><Relationship Id="rId7" Type="http://schemas.openxmlformats.org/officeDocument/2006/relationships/hyperlink" Target="mailto:info@avatradeworld.com"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 name="These-3-Metaverse-Coin-Projects-Have-Great-Potential-640x360.jpeg" descr="These-3-Metaverse-Coin-Projects-Have-Great-Potential-640x360.jpeg"/>
          <p:cNvPicPr>
            <a:picLocks noChangeAspect="1"/>
          </p:cNvPicPr>
          <p:nvPr/>
        </p:nvPicPr>
        <p:blipFill>
          <a:blip r:embed="rId2">
            <a:extLst/>
          </a:blip>
          <a:stretch>
            <a:fillRect/>
          </a:stretch>
        </p:blipFill>
        <p:spPr>
          <a:xfrm>
            <a:off x="-20100" y="11304"/>
            <a:ext cx="12192001" cy="6858002"/>
          </a:xfrm>
          <a:prstGeom prst="rect">
            <a:avLst/>
          </a:prstGeom>
          <a:ln w="12700">
            <a:miter lim="400000"/>
          </a:ln>
        </p:spPr>
      </p:pic>
      <p:sp>
        <p:nvSpPr>
          <p:cNvPr id="72" name="TextBox 3"/>
          <p:cNvSpPr txBox="1"/>
          <p:nvPr/>
        </p:nvSpPr>
        <p:spPr>
          <a:xfrm>
            <a:off x="3425314" y="1792994"/>
            <a:ext cx="5090162" cy="345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pc="600" sz="1700">
                <a:solidFill>
                  <a:srgbClr val="FFFFFF"/>
                </a:solidFill>
                <a:latin typeface="Bahnschrift"/>
                <a:ea typeface="Bahnschrift"/>
                <a:cs typeface="Bahnschrift"/>
                <a:sym typeface="Bahnschrift"/>
              </a:defRPr>
            </a:lvl1pPr>
          </a:lstStyle>
          <a:p>
            <a:pPr/>
            <a:r>
              <a:t>WELCOME TO THE WORLD OF</a:t>
            </a:r>
          </a:p>
        </p:txBody>
      </p:sp>
      <p:pic>
        <p:nvPicPr>
          <p:cNvPr id="73" name="Picture 6" descr="Picture 6"/>
          <p:cNvPicPr>
            <a:picLocks noChangeAspect="1"/>
          </p:cNvPicPr>
          <p:nvPr/>
        </p:nvPicPr>
        <p:blipFill>
          <a:blip r:embed="rId3">
            <a:extLst/>
          </a:blip>
          <a:stretch>
            <a:fillRect/>
          </a:stretch>
        </p:blipFill>
        <p:spPr>
          <a:xfrm>
            <a:off x="4152900" y="2429386"/>
            <a:ext cx="3429000" cy="226314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Picture 1" descr="Picture 1"/>
          <p:cNvPicPr>
            <a:picLocks noChangeAspect="1"/>
          </p:cNvPicPr>
          <p:nvPr/>
        </p:nvPicPr>
        <p:blipFill>
          <a:blip r:embed="rId2">
            <a:extLst/>
          </a:blip>
          <a:stretch>
            <a:fillRect/>
          </a:stretch>
        </p:blipFill>
        <p:spPr>
          <a:xfrm>
            <a:off x="1522" y="0"/>
            <a:ext cx="12188957" cy="6858000"/>
          </a:xfrm>
          <a:prstGeom prst="rect">
            <a:avLst/>
          </a:prstGeom>
          <a:ln w="12700">
            <a:miter lim="400000"/>
          </a:ln>
        </p:spPr>
      </p:pic>
      <p:pic>
        <p:nvPicPr>
          <p:cNvPr id="195" name="Picture 6" descr="Picture 6"/>
          <p:cNvPicPr>
            <a:picLocks noChangeAspect="1"/>
          </p:cNvPicPr>
          <p:nvPr/>
        </p:nvPicPr>
        <p:blipFill>
          <a:blip r:embed="rId3">
            <a:extLst/>
          </a:blip>
          <a:stretch>
            <a:fillRect/>
          </a:stretch>
        </p:blipFill>
        <p:spPr>
          <a:xfrm>
            <a:off x="10591800" y="93071"/>
            <a:ext cx="1408559" cy="929649"/>
          </a:xfrm>
          <a:prstGeom prst="rect">
            <a:avLst/>
          </a:prstGeom>
          <a:ln w="12700">
            <a:miter lim="400000"/>
          </a:ln>
        </p:spPr>
      </p:pic>
      <p:sp>
        <p:nvSpPr>
          <p:cNvPr id="196" name="object 40"/>
          <p:cNvSpPr txBox="1"/>
          <p:nvPr/>
        </p:nvSpPr>
        <p:spPr>
          <a:xfrm>
            <a:off x="91528" y="377447"/>
            <a:ext cx="7939724" cy="71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66">
              <a:defRPr spc="120" sz="4000">
                <a:solidFill>
                  <a:srgbClr val="FFFFFF"/>
                </a:solidFill>
                <a:latin typeface="Arial Black"/>
                <a:ea typeface="Arial Black"/>
                <a:cs typeface="Arial Black"/>
                <a:sym typeface="Arial Black"/>
              </a:defRPr>
            </a:pPr>
            <a:r>
              <a:t>What Is Crypto</a:t>
            </a:r>
            <a:r>
              <a:rPr>
                <a:solidFill>
                  <a:srgbClr val="FFFB00"/>
                </a:solidFill>
              </a:rPr>
              <a:t> Gaming</a:t>
            </a:r>
          </a:p>
        </p:txBody>
      </p:sp>
      <p:sp>
        <p:nvSpPr>
          <p:cNvPr id="197" name="object 10"/>
          <p:cNvSpPr txBox="1"/>
          <p:nvPr/>
        </p:nvSpPr>
        <p:spPr>
          <a:xfrm>
            <a:off x="304799" y="1338656"/>
            <a:ext cx="6214788" cy="4230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lgn="just">
              <a:spcBef>
                <a:spcPts val="100"/>
              </a:spcBef>
              <a:defRPr sz="2200">
                <a:solidFill>
                  <a:srgbClr val="FFFFFF"/>
                </a:solidFill>
              </a:defRPr>
            </a:pPr>
            <a:r>
              <a:t> While virtual video game money is not a new concept, the advent of blockchain technology has created  opportunities for crypto gaming developers to add an element of real-world economics to their games.</a:t>
            </a:r>
          </a:p>
          <a:p>
            <a:pPr marR="5080" indent="12700" algn="just">
              <a:spcBef>
                <a:spcPts val="100"/>
              </a:spcBef>
              <a:defRPr sz="2200">
                <a:solidFill>
                  <a:srgbClr val="FFFFFF"/>
                </a:solidFill>
              </a:defRPr>
            </a:pPr>
          </a:p>
          <a:p>
            <a:pPr marR="5080" indent="12700" algn="just">
              <a:spcBef>
                <a:spcPts val="100"/>
              </a:spcBef>
              <a:defRPr sz="2200">
                <a:solidFill>
                  <a:srgbClr val="FFFFFF"/>
                </a:solidFill>
              </a:defRPr>
            </a:pPr>
            <a:r>
              <a:t>     Crypto gamers can earn non-fungible tokens (NFTs) or cryptocurrency by playing and winning a game,  and those digital assets then become the property of the gamer. In many cases, in-game digital tokens can be exchanged for stable coins on either centralized or  decentralized cryptocurrency exchanges.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Picture 8" descr="Picture 8"/>
          <p:cNvPicPr>
            <a:picLocks noChangeAspect="1"/>
          </p:cNvPicPr>
          <p:nvPr/>
        </p:nvPicPr>
        <p:blipFill>
          <a:blip r:embed="rId2">
            <a:extLst/>
          </a:blip>
          <a:stretch>
            <a:fillRect/>
          </a:stretch>
        </p:blipFill>
        <p:spPr>
          <a:xfrm>
            <a:off x="0" y="0"/>
            <a:ext cx="12188954" cy="6858000"/>
          </a:xfrm>
          <a:prstGeom prst="rect">
            <a:avLst/>
          </a:prstGeom>
          <a:ln w="12700">
            <a:miter lim="400000"/>
          </a:ln>
        </p:spPr>
      </p:pic>
      <p:pic>
        <p:nvPicPr>
          <p:cNvPr id="200" name="Picture 1" descr="Picture 1"/>
          <p:cNvPicPr>
            <a:picLocks noChangeAspect="1"/>
          </p:cNvPicPr>
          <p:nvPr/>
        </p:nvPicPr>
        <p:blipFill>
          <a:blip r:embed="rId3">
            <a:extLst/>
          </a:blip>
          <a:stretch>
            <a:fillRect/>
          </a:stretch>
        </p:blipFill>
        <p:spPr>
          <a:xfrm>
            <a:off x="1522" y="0"/>
            <a:ext cx="12188957" cy="6858000"/>
          </a:xfrm>
          <a:prstGeom prst="rect">
            <a:avLst/>
          </a:prstGeom>
          <a:ln w="12700">
            <a:miter lim="400000"/>
          </a:ln>
        </p:spPr>
      </p:pic>
      <p:sp>
        <p:nvSpPr>
          <p:cNvPr id="201" name="object 40"/>
          <p:cNvSpPr txBox="1"/>
          <p:nvPr/>
        </p:nvSpPr>
        <p:spPr>
          <a:xfrm>
            <a:off x="149141" y="119379"/>
            <a:ext cx="10134601" cy="71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66">
              <a:defRPr spc="120" sz="4000">
                <a:solidFill>
                  <a:srgbClr val="FFFFFF"/>
                </a:solidFill>
                <a:latin typeface="Arial Black"/>
                <a:ea typeface="Arial Black"/>
                <a:cs typeface="Arial Black"/>
                <a:sym typeface="Arial Black"/>
              </a:defRPr>
            </a:pPr>
            <a:r>
              <a:t>What Is Cryptocurrency</a:t>
            </a:r>
            <a:r>
              <a:rPr>
                <a:solidFill>
                  <a:srgbClr val="FFFB00"/>
                </a:solidFill>
              </a:rPr>
              <a:t> Wallet</a:t>
            </a:r>
          </a:p>
        </p:txBody>
      </p:sp>
      <p:sp>
        <p:nvSpPr>
          <p:cNvPr id="202" name="TextBox 2"/>
          <p:cNvSpPr txBox="1"/>
          <p:nvPr/>
        </p:nvSpPr>
        <p:spPr>
          <a:xfrm>
            <a:off x="208338" y="1078648"/>
            <a:ext cx="5634294" cy="57193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200">
                <a:solidFill>
                  <a:srgbClr val="FFFFFF"/>
                </a:solidFill>
              </a:defRPr>
            </a:pPr>
            <a:r>
              <a:t>A cryptocurrency wallet is an application that functions as a wallet for your cryptocurrency. It is called a  wallet because it is used similarly to a wallet you put cash and cards in. Instead of holding these physical  items, it stores the passkeys you use to sign for your cryptocurrency transactions and provides the  interface that lets you access your crypto.</a:t>
            </a:r>
          </a:p>
          <a:p>
            <a:pPr>
              <a:defRPr sz="2200">
                <a:solidFill>
                  <a:srgbClr val="FFFFFF"/>
                </a:solidFill>
              </a:defRPr>
            </a:pPr>
          </a:p>
          <a:p>
            <a:pPr>
              <a:defRPr sz="2200">
                <a:solidFill>
                  <a:srgbClr val="FFFFFF"/>
                </a:solidFill>
              </a:defRPr>
            </a:pPr>
            <a:r>
              <a:t>Modern cryptocurrency wallets make the blockchain accessible to everyone. When cryptocurrency was  first introduced, sending cryptocurrency was a manual task that required entering long keys. Today, the  software does most of it for you.</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Picture 1" descr="Picture 1"/>
          <p:cNvPicPr>
            <a:picLocks noChangeAspect="1"/>
          </p:cNvPicPr>
          <p:nvPr/>
        </p:nvPicPr>
        <p:blipFill>
          <a:blip r:embed="rId2">
            <a:extLst/>
          </a:blip>
          <a:stretch>
            <a:fillRect/>
          </a:stretch>
        </p:blipFill>
        <p:spPr>
          <a:xfrm>
            <a:off x="1522" y="0"/>
            <a:ext cx="12188957" cy="6858000"/>
          </a:xfrm>
          <a:prstGeom prst="rect">
            <a:avLst/>
          </a:prstGeom>
          <a:ln w="12700">
            <a:miter lim="400000"/>
          </a:ln>
        </p:spPr>
      </p:pic>
      <p:sp>
        <p:nvSpPr>
          <p:cNvPr id="205" name="TextBox 5"/>
          <p:cNvSpPr txBox="1"/>
          <p:nvPr/>
        </p:nvSpPr>
        <p:spPr>
          <a:xfrm>
            <a:off x="5920705" y="6493996"/>
            <a:ext cx="5394200" cy="2779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FFF"/>
                </a:solidFill>
              </a:defRPr>
            </a:lvl1pPr>
          </a:lstStyle>
          <a:p>
            <a:pPr/>
            <a:r>
              <a:t>www.avatradeworld.com / info@avatradeworld.com / Follow us on </a:t>
            </a:r>
          </a:p>
        </p:txBody>
      </p:sp>
      <p:pic>
        <p:nvPicPr>
          <p:cNvPr id="206" name="Picture 7" descr="Picture 7"/>
          <p:cNvPicPr>
            <a:picLocks noChangeAspect="1"/>
          </p:cNvPicPr>
          <p:nvPr/>
        </p:nvPicPr>
        <p:blipFill>
          <a:blip r:embed="rId3">
            <a:extLst/>
          </a:blip>
          <a:stretch>
            <a:fillRect/>
          </a:stretch>
        </p:blipFill>
        <p:spPr>
          <a:xfrm>
            <a:off x="11277600" y="6534618"/>
            <a:ext cx="762000" cy="247183"/>
          </a:xfrm>
          <a:prstGeom prst="rect">
            <a:avLst/>
          </a:prstGeom>
          <a:ln w="12700">
            <a:miter lim="400000"/>
          </a:ln>
        </p:spPr>
      </p:pic>
      <p:pic>
        <p:nvPicPr>
          <p:cNvPr id="207" name="Picture 6" descr="Picture 6"/>
          <p:cNvPicPr>
            <a:picLocks noChangeAspect="1"/>
          </p:cNvPicPr>
          <p:nvPr/>
        </p:nvPicPr>
        <p:blipFill>
          <a:blip r:embed="rId4">
            <a:extLst/>
          </a:blip>
          <a:stretch>
            <a:fillRect/>
          </a:stretch>
        </p:blipFill>
        <p:spPr>
          <a:xfrm>
            <a:off x="10591800" y="93071"/>
            <a:ext cx="1408559" cy="929649"/>
          </a:xfrm>
          <a:prstGeom prst="rect">
            <a:avLst/>
          </a:prstGeom>
          <a:ln w="12700">
            <a:miter lim="400000"/>
          </a:ln>
        </p:spPr>
      </p:pic>
      <p:pic>
        <p:nvPicPr>
          <p:cNvPr id="208" name="Picture 3" descr="Picture 3"/>
          <p:cNvPicPr>
            <a:picLocks noChangeAspect="1"/>
          </p:cNvPicPr>
          <p:nvPr/>
        </p:nvPicPr>
        <p:blipFill>
          <a:blip r:embed="rId5">
            <a:extLst/>
          </a:blip>
          <a:stretch>
            <a:fillRect/>
          </a:stretch>
        </p:blipFill>
        <p:spPr>
          <a:xfrm>
            <a:off x="6629400" y="5322311"/>
            <a:ext cx="4343400" cy="621291"/>
          </a:xfrm>
          <a:prstGeom prst="rect">
            <a:avLst/>
          </a:prstGeom>
          <a:ln w="12700">
            <a:miter lim="400000"/>
          </a:ln>
        </p:spPr>
      </p:pic>
      <p:sp>
        <p:nvSpPr>
          <p:cNvPr id="209" name="TextBox 8"/>
          <p:cNvSpPr txBox="1"/>
          <p:nvPr/>
        </p:nvSpPr>
        <p:spPr>
          <a:xfrm>
            <a:off x="1644876" y="637997"/>
            <a:ext cx="8688338" cy="878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4400">
                <a:solidFill>
                  <a:srgbClr val="FFFFFF"/>
                </a:solidFill>
                <a:latin typeface="Arial Black"/>
                <a:ea typeface="Arial Black"/>
                <a:cs typeface="Arial Black"/>
                <a:sym typeface="Arial Black"/>
              </a:defRPr>
            </a:pPr>
            <a:r>
              <a:t>What is Crypto </a:t>
            </a:r>
            <a:r>
              <a:rPr>
                <a:solidFill>
                  <a:srgbClr val="FFFB00"/>
                </a:solidFill>
              </a:rPr>
              <a:t>Currency?</a:t>
            </a:r>
          </a:p>
        </p:txBody>
      </p:sp>
      <p:sp>
        <p:nvSpPr>
          <p:cNvPr id="210" name="TextBox 4"/>
          <p:cNvSpPr txBox="1"/>
          <p:nvPr/>
        </p:nvSpPr>
        <p:spPr>
          <a:xfrm>
            <a:off x="2103120" y="5394429"/>
            <a:ext cx="4480560" cy="4150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500"/>
            </a:lvl1pPr>
          </a:lstStyle>
          <a:p>
            <a:pPr/>
            <a:r>
              <a:t>Examples of cryptocurrencey</a:t>
            </a:r>
          </a:p>
        </p:txBody>
      </p:sp>
      <p:sp>
        <p:nvSpPr>
          <p:cNvPr id="211" name="TextBox 9"/>
          <p:cNvSpPr txBox="1"/>
          <p:nvPr/>
        </p:nvSpPr>
        <p:spPr>
          <a:xfrm>
            <a:off x="1417319" y="3946246"/>
            <a:ext cx="3261362" cy="9172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a:solidFill>
                  <a:srgbClr val="FFFFFF"/>
                </a:solidFill>
              </a:defRPr>
            </a:pPr>
            <a:r>
              <a:t>How Blockchain Works ?</a:t>
            </a:r>
          </a:p>
          <a:p>
            <a:pPr algn="ctr">
              <a:defRPr>
                <a:solidFill>
                  <a:srgbClr val="FFFFFF"/>
                </a:solidFill>
              </a:defRPr>
            </a:pPr>
            <a:r>
              <a:t>This handy tool helps you create dummy text fo</a:t>
            </a:r>
          </a:p>
        </p:txBody>
      </p:sp>
      <p:sp>
        <p:nvSpPr>
          <p:cNvPr id="212" name="TextBox 10"/>
          <p:cNvSpPr txBox="1"/>
          <p:nvPr/>
        </p:nvSpPr>
        <p:spPr>
          <a:xfrm>
            <a:off x="4922520" y="3901257"/>
            <a:ext cx="3261360" cy="9172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a:solidFill>
                  <a:srgbClr val="FFFFFF"/>
                </a:solidFill>
              </a:defRPr>
            </a:pPr>
            <a:r>
              <a:t>How Blockchain Works ?</a:t>
            </a:r>
          </a:p>
          <a:p>
            <a:pPr algn="ctr">
              <a:defRPr>
                <a:solidFill>
                  <a:srgbClr val="FFFFFF"/>
                </a:solidFill>
              </a:defRPr>
            </a:pPr>
            <a:r>
              <a:t>This handy tool helps you create dummy text fo</a:t>
            </a:r>
          </a:p>
        </p:txBody>
      </p:sp>
      <p:sp>
        <p:nvSpPr>
          <p:cNvPr id="213" name="TextBox 11"/>
          <p:cNvSpPr txBox="1"/>
          <p:nvPr/>
        </p:nvSpPr>
        <p:spPr>
          <a:xfrm>
            <a:off x="8018285" y="3825057"/>
            <a:ext cx="3261362" cy="9172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a:solidFill>
                  <a:srgbClr val="FFFFFF"/>
                </a:solidFill>
              </a:defRPr>
            </a:pPr>
            <a:r>
              <a:t>How Blockchain Works ?</a:t>
            </a:r>
          </a:p>
          <a:p>
            <a:pPr algn="ctr">
              <a:defRPr>
                <a:solidFill>
                  <a:srgbClr val="FFFFFF"/>
                </a:solidFill>
              </a:defRPr>
            </a:pPr>
            <a:r>
              <a:t>This handy tool helps you create dummy text fo</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Picture 1" descr="Picture 1"/>
          <p:cNvPicPr>
            <a:picLocks noChangeAspect="1"/>
          </p:cNvPicPr>
          <p:nvPr/>
        </p:nvPicPr>
        <p:blipFill>
          <a:blip r:embed="rId2">
            <a:extLst/>
          </a:blip>
          <a:stretch>
            <a:fillRect/>
          </a:stretch>
        </p:blipFill>
        <p:spPr>
          <a:xfrm>
            <a:off x="3045" y="0"/>
            <a:ext cx="12185909" cy="6858000"/>
          </a:xfrm>
          <a:prstGeom prst="rect">
            <a:avLst/>
          </a:prstGeom>
          <a:ln w="12700">
            <a:miter lim="400000"/>
          </a:ln>
        </p:spPr>
      </p:pic>
      <p:sp>
        <p:nvSpPr>
          <p:cNvPr id="216" name="TextBox 5"/>
          <p:cNvSpPr txBox="1"/>
          <p:nvPr/>
        </p:nvSpPr>
        <p:spPr>
          <a:xfrm>
            <a:off x="2872705" y="6055377"/>
            <a:ext cx="5394200" cy="2779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FFF"/>
                </a:solidFill>
              </a:defRPr>
            </a:lvl1pPr>
          </a:lstStyle>
          <a:p>
            <a:pPr/>
            <a:r>
              <a:t>www.avatradeworld.com / info@avatradeworld.com / Follow us on </a:t>
            </a:r>
          </a:p>
        </p:txBody>
      </p:sp>
      <p:pic>
        <p:nvPicPr>
          <p:cNvPr id="217" name="Picture 7" descr="Picture 7"/>
          <p:cNvPicPr>
            <a:picLocks noChangeAspect="1"/>
          </p:cNvPicPr>
          <p:nvPr/>
        </p:nvPicPr>
        <p:blipFill>
          <a:blip r:embed="rId3">
            <a:extLst/>
          </a:blip>
          <a:stretch>
            <a:fillRect/>
          </a:stretch>
        </p:blipFill>
        <p:spPr>
          <a:xfrm>
            <a:off x="8229600" y="6096000"/>
            <a:ext cx="762000" cy="247181"/>
          </a:xfrm>
          <a:prstGeom prst="rect">
            <a:avLst/>
          </a:prstGeom>
          <a:ln w="12700">
            <a:miter lim="400000"/>
          </a:ln>
        </p:spPr>
      </p:pic>
      <p:pic>
        <p:nvPicPr>
          <p:cNvPr id="218" name="Picture 6" descr="Picture 6"/>
          <p:cNvPicPr>
            <a:picLocks noChangeAspect="1"/>
          </p:cNvPicPr>
          <p:nvPr/>
        </p:nvPicPr>
        <p:blipFill>
          <a:blip r:embed="rId4">
            <a:extLst/>
          </a:blip>
          <a:stretch>
            <a:fillRect/>
          </a:stretch>
        </p:blipFill>
        <p:spPr>
          <a:xfrm>
            <a:off x="10591800" y="93071"/>
            <a:ext cx="1408559" cy="92964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extBox 3"/>
          <p:cNvSpPr txBox="1"/>
          <p:nvPr/>
        </p:nvSpPr>
        <p:spPr>
          <a:xfrm>
            <a:off x="5532119" y="6400800"/>
            <a:ext cx="5394200" cy="2779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FFF"/>
                </a:solidFill>
              </a:defRPr>
            </a:lvl1pPr>
          </a:lstStyle>
          <a:p>
            <a:pPr/>
            <a:r>
              <a:t>www.avatradeworld.com / info@avatradeworld.com / Follow us on </a:t>
            </a:r>
          </a:p>
        </p:txBody>
      </p:sp>
      <p:pic>
        <p:nvPicPr>
          <p:cNvPr id="221" name="Picture 4" descr="Picture 4"/>
          <p:cNvPicPr>
            <a:picLocks noChangeAspect="1"/>
          </p:cNvPicPr>
          <p:nvPr/>
        </p:nvPicPr>
        <p:blipFill>
          <a:blip r:embed="rId2">
            <a:extLst/>
          </a:blip>
          <a:stretch>
            <a:fillRect/>
          </a:stretch>
        </p:blipFill>
        <p:spPr>
          <a:xfrm>
            <a:off x="10889012" y="6441423"/>
            <a:ext cx="762002" cy="247183"/>
          </a:xfrm>
          <a:prstGeom prst="rect">
            <a:avLst/>
          </a:prstGeom>
          <a:ln w="12700">
            <a:miter lim="400000"/>
          </a:ln>
        </p:spPr>
      </p:pic>
      <p:pic>
        <p:nvPicPr>
          <p:cNvPr id="222" name="Picture 5" descr="Picture 5"/>
          <p:cNvPicPr>
            <a:picLocks noChangeAspect="1"/>
          </p:cNvPicPr>
          <p:nvPr/>
        </p:nvPicPr>
        <p:blipFill>
          <a:blip r:embed="rId3">
            <a:extLst/>
          </a:blip>
          <a:stretch>
            <a:fillRect/>
          </a:stretch>
        </p:blipFill>
        <p:spPr>
          <a:xfrm>
            <a:off x="10591800" y="93071"/>
            <a:ext cx="1408559" cy="929649"/>
          </a:xfrm>
          <a:prstGeom prst="rect">
            <a:avLst/>
          </a:prstGeom>
          <a:ln w="12700">
            <a:miter lim="400000"/>
          </a:ln>
        </p:spPr>
      </p:pic>
      <p:pic>
        <p:nvPicPr>
          <p:cNvPr id="223" name="Picture 1" descr="Picture 1"/>
          <p:cNvPicPr>
            <a:picLocks noChangeAspect="1"/>
          </p:cNvPicPr>
          <p:nvPr/>
        </p:nvPicPr>
        <p:blipFill>
          <a:blip r:embed="rId4">
            <a:extLst/>
          </a:blip>
          <a:stretch>
            <a:fillRect/>
          </a:stretch>
        </p:blipFill>
        <p:spPr>
          <a:xfrm>
            <a:off x="1522" y="0"/>
            <a:ext cx="12188957" cy="6858000"/>
          </a:xfrm>
          <a:prstGeom prst="rect">
            <a:avLst/>
          </a:prstGeom>
          <a:ln w="12700">
            <a:miter lim="400000"/>
          </a:ln>
        </p:spPr>
      </p:pic>
      <p:sp>
        <p:nvSpPr>
          <p:cNvPr id="224" name="TextBox 6"/>
          <p:cNvSpPr txBox="1"/>
          <p:nvPr/>
        </p:nvSpPr>
        <p:spPr>
          <a:xfrm>
            <a:off x="7818118" y="1706291"/>
            <a:ext cx="5547362" cy="1513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4000">
                <a:solidFill>
                  <a:srgbClr val="FFFFFF"/>
                </a:solidFill>
                <a:latin typeface="Arial Black"/>
                <a:ea typeface="Arial Black"/>
                <a:cs typeface="Arial Black"/>
                <a:sym typeface="Arial Black"/>
              </a:defRPr>
            </a:pPr>
            <a:r>
              <a:t>BUSINESS </a:t>
            </a:r>
          </a:p>
          <a:p>
            <a:pPr>
              <a:defRPr sz="4000">
                <a:solidFill>
                  <a:srgbClr val="FFFFFF"/>
                </a:solidFill>
                <a:latin typeface="Arial Black"/>
                <a:ea typeface="Arial Black"/>
                <a:cs typeface="Arial Black"/>
                <a:sym typeface="Arial Black"/>
              </a:defRPr>
            </a:pPr>
            <a:r>
              <a:t>OPPORTUNITY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Picture 2" descr="Picture 2"/>
          <p:cNvPicPr>
            <a:picLocks noChangeAspect="1"/>
          </p:cNvPicPr>
          <p:nvPr/>
        </p:nvPicPr>
        <p:blipFill>
          <a:blip r:embed="rId2">
            <a:extLst/>
          </a:blip>
          <a:stretch>
            <a:fillRect/>
          </a:stretch>
        </p:blipFill>
        <p:spPr>
          <a:xfrm>
            <a:off x="3045" y="0"/>
            <a:ext cx="12185909" cy="6858000"/>
          </a:xfrm>
          <a:prstGeom prst="rect">
            <a:avLst/>
          </a:prstGeom>
          <a:ln w="12700">
            <a:miter lim="400000"/>
          </a:ln>
        </p:spPr>
      </p:pic>
      <p:sp>
        <p:nvSpPr>
          <p:cNvPr id="227" name="TextBox 3"/>
          <p:cNvSpPr txBox="1"/>
          <p:nvPr/>
        </p:nvSpPr>
        <p:spPr>
          <a:xfrm>
            <a:off x="686412" y="2964364"/>
            <a:ext cx="4404362" cy="16203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ts val="6000"/>
              </a:lnSpc>
              <a:defRPr sz="4000">
                <a:solidFill>
                  <a:srgbClr val="FFFB00"/>
                </a:solidFill>
                <a:latin typeface="Arial Black"/>
                <a:ea typeface="Arial Black"/>
                <a:cs typeface="Arial Black"/>
                <a:sym typeface="Arial Black"/>
              </a:defRPr>
            </a:lvl1pPr>
          </a:lstStyle>
          <a:p>
            <a:pPr/>
            <a:r>
              <a:t>JOINING PACKAGE</a:t>
            </a:r>
          </a:p>
        </p:txBody>
      </p:sp>
      <p:sp>
        <p:nvSpPr>
          <p:cNvPr id="228" name="TextBox 4"/>
          <p:cNvSpPr txBox="1"/>
          <p:nvPr/>
        </p:nvSpPr>
        <p:spPr>
          <a:xfrm>
            <a:off x="5760720" y="2590801"/>
            <a:ext cx="4404360" cy="2288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99083" algn="ctr">
              <a:spcBef>
                <a:spcPts val="100"/>
              </a:spcBef>
              <a:defRPr spc="-1">
                <a:solidFill>
                  <a:srgbClr val="FFFB00"/>
                </a:solidFill>
                <a:latin typeface="Arial Black"/>
                <a:ea typeface="Arial Black"/>
                <a:cs typeface="Arial Black"/>
                <a:sym typeface="Arial Black"/>
              </a:defRPr>
            </a:pPr>
            <a:r>
              <a:t>MIN</a:t>
            </a:r>
          </a:p>
          <a:p>
            <a:pPr indent="299083" algn="ctr">
              <a:spcBef>
                <a:spcPts val="100"/>
              </a:spcBef>
              <a:defRPr spc="-2" sz="4200">
                <a:solidFill>
                  <a:srgbClr val="96D4ED"/>
                </a:solidFill>
                <a:latin typeface="Arial Black"/>
                <a:ea typeface="Arial Black"/>
                <a:cs typeface="Arial Black"/>
                <a:sym typeface="Arial Black"/>
              </a:defRPr>
            </a:pPr>
            <a:r>
              <a:t>$20</a:t>
            </a:r>
          </a:p>
          <a:p>
            <a:pPr indent="299083" algn="ctr">
              <a:spcBef>
                <a:spcPts val="100"/>
              </a:spcBef>
              <a:defRPr spc="-1">
                <a:solidFill>
                  <a:srgbClr val="FFFB00"/>
                </a:solidFill>
                <a:latin typeface="Arial Black"/>
                <a:ea typeface="Arial Black"/>
                <a:cs typeface="Arial Black"/>
                <a:sym typeface="Arial Black"/>
              </a:defRPr>
            </a:pPr>
            <a:r>
              <a:t>MAX</a:t>
            </a:r>
          </a:p>
          <a:p>
            <a:pPr indent="12700" algn="ctr">
              <a:spcBef>
                <a:spcPts val="100"/>
              </a:spcBef>
              <a:defRPr sz="4200">
                <a:solidFill>
                  <a:srgbClr val="96D4ED"/>
                </a:solidFill>
                <a:latin typeface="Arial Black"/>
                <a:ea typeface="Arial Black"/>
                <a:cs typeface="Arial Black"/>
                <a:sym typeface="Arial Black"/>
              </a:defRPr>
            </a:pPr>
            <a:r>
              <a:t>$15000</a:t>
            </a:r>
          </a:p>
        </p:txBody>
      </p:sp>
      <p:sp>
        <p:nvSpPr>
          <p:cNvPr id="229" name="object 40"/>
          <p:cNvSpPr txBox="1"/>
          <p:nvPr/>
        </p:nvSpPr>
        <p:spPr>
          <a:xfrm>
            <a:off x="130997" y="587649"/>
            <a:ext cx="5943603" cy="71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66">
              <a:defRPr spc="120" sz="4000">
                <a:solidFill>
                  <a:srgbClr val="FFFFFF"/>
                </a:solidFill>
                <a:latin typeface="Arial Black"/>
                <a:ea typeface="Arial Black"/>
                <a:cs typeface="Arial Black"/>
                <a:sym typeface="Arial Black"/>
              </a:defRPr>
            </a:pPr>
            <a:r>
              <a:t>JOINING </a:t>
            </a:r>
            <a:r>
              <a:rPr>
                <a:solidFill>
                  <a:srgbClr val="FFFB00"/>
                </a:solidFill>
              </a:rPr>
              <a:t>PACKAGE</a:t>
            </a:r>
          </a:p>
        </p:txBody>
      </p:sp>
      <p:sp>
        <p:nvSpPr>
          <p:cNvPr id="230" name="TextBox 6"/>
          <p:cNvSpPr txBox="1"/>
          <p:nvPr/>
        </p:nvSpPr>
        <p:spPr>
          <a:xfrm>
            <a:off x="5800264" y="6382028"/>
            <a:ext cx="5394200" cy="2779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B00"/>
                </a:solidFill>
              </a:defRPr>
            </a:lvl1pPr>
          </a:lstStyle>
          <a:p>
            <a:pPr/>
            <a:r>
              <a:t>www.avatradeworld.com / info@avatradeworld.com / Follow us on </a:t>
            </a:r>
          </a:p>
        </p:txBody>
      </p:sp>
      <p:pic>
        <p:nvPicPr>
          <p:cNvPr id="231" name="Picture 7" descr="Picture 7"/>
          <p:cNvPicPr>
            <a:picLocks noChangeAspect="1"/>
          </p:cNvPicPr>
          <p:nvPr/>
        </p:nvPicPr>
        <p:blipFill>
          <a:blip r:embed="rId3">
            <a:extLst/>
          </a:blip>
          <a:stretch>
            <a:fillRect/>
          </a:stretch>
        </p:blipFill>
        <p:spPr>
          <a:xfrm>
            <a:off x="11275641" y="6397435"/>
            <a:ext cx="762002" cy="247183"/>
          </a:xfrm>
          <a:prstGeom prst="rect">
            <a:avLst/>
          </a:prstGeom>
          <a:ln w="12700">
            <a:miter lim="400000"/>
          </a:ln>
        </p:spPr>
      </p:pic>
      <p:pic>
        <p:nvPicPr>
          <p:cNvPr id="232" name="Picture 8" descr="Picture 8"/>
          <p:cNvPicPr>
            <a:picLocks noChangeAspect="1"/>
          </p:cNvPicPr>
          <p:nvPr/>
        </p:nvPicPr>
        <p:blipFill>
          <a:blip r:embed="rId4">
            <a:extLst/>
          </a:blip>
          <a:stretch>
            <a:fillRect/>
          </a:stretch>
        </p:blipFill>
        <p:spPr>
          <a:xfrm>
            <a:off x="10307438" y="199706"/>
            <a:ext cx="1408559" cy="92964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Picture 2" descr="Picture 2"/>
          <p:cNvPicPr>
            <a:picLocks noChangeAspect="1"/>
          </p:cNvPicPr>
          <p:nvPr/>
        </p:nvPicPr>
        <p:blipFill>
          <a:blip r:embed="rId2">
            <a:extLst/>
          </a:blip>
          <a:stretch>
            <a:fillRect/>
          </a:stretch>
        </p:blipFill>
        <p:spPr>
          <a:xfrm>
            <a:off x="1522" y="0"/>
            <a:ext cx="12188957" cy="6858000"/>
          </a:xfrm>
          <a:prstGeom prst="rect">
            <a:avLst/>
          </a:prstGeom>
          <a:ln w="12700">
            <a:miter lim="400000"/>
          </a:ln>
        </p:spPr>
      </p:pic>
      <p:sp>
        <p:nvSpPr>
          <p:cNvPr id="235" name="TextBox 4"/>
          <p:cNvSpPr txBox="1"/>
          <p:nvPr/>
        </p:nvSpPr>
        <p:spPr>
          <a:xfrm>
            <a:off x="2054476" y="1997905"/>
            <a:ext cx="3489960" cy="802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pc="-72" sz="2000">
                <a:solidFill>
                  <a:srgbClr val="FFFFFF"/>
                </a:solidFill>
                <a:latin typeface="Arial Black"/>
                <a:ea typeface="Arial Black"/>
                <a:cs typeface="Arial Black"/>
                <a:sym typeface="Arial Black"/>
              </a:defRPr>
            </a:pPr>
            <a:r>
              <a:t>AVA</a:t>
            </a:r>
            <a:r>
              <a:rPr spc="-19"/>
              <a:t> </a:t>
            </a:r>
            <a:r>
              <a:rPr spc="-8"/>
              <a:t>DIRECT</a:t>
            </a:r>
            <a:r>
              <a:rPr spc="-24"/>
              <a:t> </a:t>
            </a:r>
            <a:endParaRPr spc="-24"/>
          </a:p>
          <a:p>
            <a:pPr>
              <a:defRPr sz="2000">
                <a:solidFill>
                  <a:srgbClr val="FFFFFF"/>
                </a:solidFill>
                <a:latin typeface="Arial Black"/>
                <a:ea typeface="Arial Black"/>
                <a:cs typeface="Arial Black"/>
                <a:sym typeface="Arial Black"/>
              </a:defRPr>
            </a:pPr>
            <a:r>
              <a:t>SPONSOR</a:t>
            </a:r>
            <a:r>
              <a:rPr spc="-24"/>
              <a:t> </a:t>
            </a:r>
            <a:r>
              <a:rPr spc="-4"/>
              <a:t>INCOME</a:t>
            </a:r>
          </a:p>
        </p:txBody>
      </p:sp>
      <p:sp>
        <p:nvSpPr>
          <p:cNvPr id="236" name="TextBox 5"/>
          <p:cNvSpPr txBox="1"/>
          <p:nvPr/>
        </p:nvSpPr>
        <p:spPr>
          <a:xfrm>
            <a:off x="2012833" y="4240163"/>
            <a:ext cx="4054945" cy="472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pc="-75" sz="2100">
                <a:solidFill>
                  <a:srgbClr val="FFFFFF"/>
                </a:solidFill>
                <a:latin typeface="Arial Black"/>
                <a:ea typeface="Arial Black"/>
                <a:cs typeface="Arial Black"/>
                <a:sym typeface="Arial Black"/>
              </a:defRPr>
            </a:pPr>
            <a:r>
              <a:t>AVA</a:t>
            </a:r>
            <a:r>
              <a:rPr spc="-25"/>
              <a:t> </a:t>
            </a:r>
            <a:r>
              <a:rPr spc="0"/>
              <a:t>LEVEL</a:t>
            </a:r>
            <a:r>
              <a:rPr spc="-29"/>
              <a:t> </a:t>
            </a:r>
            <a:r>
              <a:rPr spc="-4"/>
              <a:t>INCOME</a:t>
            </a:r>
          </a:p>
        </p:txBody>
      </p:sp>
      <p:sp>
        <p:nvSpPr>
          <p:cNvPr id="237" name="TextBox 6"/>
          <p:cNvSpPr txBox="1"/>
          <p:nvPr/>
        </p:nvSpPr>
        <p:spPr>
          <a:xfrm>
            <a:off x="2079099" y="3080934"/>
            <a:ext cx="3108962" cy="853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pc="-75" sz="2100">
                <a:solidFill>
                  <a:srgbClr val="FFFFFF"/>
                </a:solidFill>
                <a:latin typeface="Arial Black"/>
                <a:ea typeface="Arial Black"/>
                <a:cs typeface="Arial Black"/>
                <a:sym typeface="Arial Black"/>
              </a:defRPr>
            </a:pPr>
            <a:r>
              <a:t>AVA</a:t>
            </a:r>
            <a:r>
              <a:rPr spc="-12"/>
              <a:t> </a:t>
            </a:r>
            <a:r>
              <a:rPr spc="-50"/>
              <a:t>DAILY</a:t>
            </a:r>
            <a:r>
              <a:rPr spc="-8"/>
              <a:t> </a:t>
            </a:r>
            <a:r>
              <a:rPr spc="-4"/>
              <a:t>TRADE</a:t>
            </a:r>
            <a:r>
              <a:rPr spc="-21"/>
              <a:t> </a:t>
            </a:r>
            <a:r>
              <a:rPr spc="-8"/>
              <a:t>PROFIT</a:t>
            </a:r>
          </a:p>
        </p:txBody>
      </p:sp>
      <p:sp>
        <p:nvSpPr>
          <p:cNvPr id="238" name="TextBox 7"/>
          <p:cNvSpPr txBox="1"/>
          <p:nvPr/>
        </p:nvSpPr>
        <p:spPr>
          <a:xfrm>
            <a:off x="2109942" y="5197496"/>
            <a:ext cx="3860725" cy="853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100">
                <a:solidFill>
                  <a:srgbClr val="FFFFFF"/>
                </a:solidFill>
                <a:latin typeface="Arial Black"/>
                <a:ea typeface="Arial Black"/>
                <a:cs typeface="Arial Black"/>
                <a:sym typeface="Arial Black"/>
              </a:defRPr>
            </a:lvl1pPr>
          </a:lstStyle>
          <a:p>
            <a:pPr/>
            <a:r>
              <a:t>AVA PERFORMANCE BONUS</a:t>
            </a:r>
          </a:p>
        </p:txBody>
      </p:sp>
      <p:sp>
        <p:nvSpPr>
          <p:cNvPr id="239" name="object 40"/>
          <p:cNvSpPr txBox="1"/>
          <p:nvPr/>
        </p:nvSpPr>
        <p:spPr>
          <a:xfrm>
            <a:off x="228217" y="446550"/>
            <a:ext cx="5943603" cy="71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66">
              <a:defRPr spc="120" sz="4000">
                <a:solidFill>
                  <a:srgbClr val="FFFFFF"/>
                </a:solidFill>
                <a:latin typeface="Arial Black"/>
                <a:ea typeface="Arial Black"/>
                <a:cs typeface="Arial Black"/>
                <a:sym typeface="Arial Black"/>
              </a:defRPr>
            </a:pPr>
            <a:r>
              <a:t>TYPES OF </a:t>
            </a:r>
            <a:r>
              <a:rPr>
                <a:solidFill>
                  <a:srgbClr val="FFFB00"/>
                </a:solidFill>
              </a:rPr>
              <a:t>INCOME</a:t>
            </a:r>
          </a:p>
        </p:txBody>
      </p:sp>
      <p:sp>
        <p:nvSpPr>
          <p:cNvPr id="240" name="TextBox 9"/>
          <p:cNvSpPr txBox="1"/>
          <p:nvPr/>
        </p:nvSpPr>
        <p:spPr>
          <a:xfrm>
            <a:off x="5858394" y="6408409"/>
            <a:ext cx="5394200" cy="2779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9300"/>
                </a:solidFill>
              </a:defRPr>
            </a:lvl1pPr>
          </a:lstStyle>
          <a:p>
            <a:pPr/>
            <a:r>
              <a:t>www.avatradeworld.com / info@avatradeworld.com / Follow us on </a:t>
            </a:r>
          </a:p>
        </p:txBody>
      </p:sp>
      <p:pic>
        <p:nvPicPr>
          <p:cNvPr id="241" name="Picture 10" descr="Picture 10"/>
          <p:cNvPicPr>
            <a:picLocks noChangeAspect="1"/>
          </p:cNvPicPr>
          <p:nvPr/>
        </p:nvPicPr>
        <p:blipFill>
          <a:blip r:embed="rId3">
            <a:extLst/>
          </a:blip>
          <a:stretch>
            <a:fillRect/>
          </a:stretch>
        </p:blipFill>
        <p:spPr>
          <a:xfrm>
            <a:off x="11286379" y="6423816"/>
            <a:ext cx="762002" cy="247183"/>
          </a:xfrm>
          <a:prstGeom prst="rect">
            <a:avLst/>
          </a:prstGeom>
          <a:ln w="12700">
            <a:miter lim="400000"/>
          </a:ln>
        </p:spPr>
      </p:pic>
      <p:pic>
        <p:nvPicPr>
          <p:cNvPr id="242" name="Picture 11" descr="Picture 11"/>
          <p:cNvPicPr>
            <a:picLocks noChangeAspect="1"/>
          </p:cNvPicPr>
          <p:nvPr/>
        </p:nvPicPr>
        <p:blipFill>
          <a:blip r:embed="rId4">
            <a:extLst/>
          </a:blip>
          <a:stretch>
            <a:fillRect/>
          </a:stretch>
        </p:blipFill>
        <p:spPr>
          <a:xfrm>
            <a:off x="10390376" y="104918"/>
            <a:ext cx="1408559" cy="92965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Picture 2" descr="Picture 2"/>
          <p:cNvPicPr>
            <a:picLocks noChangeAspect="1"/>
          </p:cNvPicPr>
          <p:nvPr/>
        </p:nvPicPr>
        <p:blipFill>
          <a:blip r:embed="rId2">
            <a:extLst/>
          </a:blip>
          <a:stretch>
            <a:fillRect/>
          </a:stretch>
        </p:blipFill>
        <p:spPr>
          <a:xfrm>
            <a:off x="3046" y="-3"/>
            <a:ext cx="12188955" cy="6859718"/>
          </a:xfrm>
          <a:prstGeom prst="rect">
            <a:avLst/>
          </a:prstGeom>
          <a:ln w="12700">
            <a:miter lim="400000"/>
          </a:ln>
        </p:spPr>
      </p:pic>
      <p:sp>
        <p:nvSpPr>
          <p:cNvPr id="245" name="Oval 3"/>
          <p:cNvSpPr/>
          <p:nvPr/>
        </p:nvSpPr>
        <p:spPr>
          <a:xfrm>
            <a:off x="836792" y="1330645"/>
            <a:ext cx="3246396" cy="3380807"/>
          </a:xfrm>
          <a:prstGeom prst="ellipse">
            <a:avLst/>
          </a:prstGeom>
          <a:solidFill>
            <a:srgbClr val="2E0096"/>
          </a:solidFill>
          <a:ln w="12700">
            <a:miter lim="400000"/>
          </a:ln>
          <a:effectLst>
            <a:outerShdw sx="100000" sy="100000" kx="0" ky="0" algn="b" rotWithShape="0" blurRad="50800" dist="38100" dir="5400000">
              <a:srgbClr val="000000">
                <a:alpha val="40000"/>
              </a:srgbClr>
            </a:outerShdw>
          </a:effectLst>
        </p:spPr>
        <p:txBody>
          <a:bodyPr lIns="45718" tIns="45718" rIns="45718" bIns="45718" anchor="ctr"/>
          <a:lstStyle/>
          <a:p>
            <a:pPr algn="ctr">
              <a:defRPr>
                <a:solidFill>
                  <a:srgbClr val="FFFFFF"/>
                </a:solidFill>
              </a:defRPr>
            </a:pPr>
          </a:p>
        </p:txBody>
      </p:sp>
      <p:sp>
        <p:nvSpPr>
          <p:cNvPr id="246" name="object 40"/>
          <p:cNvSpPr txBox="1"/>
          <p:nvPr/>
        </p:nvSpPr>
        <p:spPr>
          <a:xfrm>
            <a:off x="171430" y="345593"/>
            <a:ext cx="10514877" cy="647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66">
              <a:defRPr spc="108" sz="3600">
                <a:solidFill>
                  <a:srgbClr val="FFFFFF"/>
                </a:solidFill>
                <a:latin typeface="Arial Black"/>
                <a:ea typeface="Arial Black"/>
                <a:cs typeface="Arial Black"/>
                <a:sym typeface="Arial Black"/>
              </a:defRPr>
            </a:pPr>
            <a:r>
              <a:t>1• AVA DIRECT SPONSOR </a:t>
            </a:r>
            <a:r>
              <a:rPr>
                <a:solidFill>
                  <a:srgbClr val="FFFB00"/>
                </a:solidFill>
              </a:rPr>
              <a:t>INCOME</a:t>
            </a:r>
          </a:p>
        </p:txBody>
      </p:sp>
      <p:sp>
        <p:nvSpPr>
          <p:cNvPr id="247" name="object 40"/>
          <p:cNvSpPr txBox="1"/>
          <p:nvPr/>
        </p:nvSpPr>
        <p:spPr>
          <a:xfrm>
            <a:off x="-511812" y="1930624"/>
            <a:ext cx="5943603" cy="157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66" algn="ctr">
              <a:defRPr spc="40" sz="5000">
                <a:solidFill>
                  <a:srgbClr val="FFC000"/>
                </a:solidFill>
                <a:effectLst>
                  <a:outerShdw sx="100000" sy="100000" kx="0" ky="0" algn="b" rotWithShape="0" blurRad="38100" dist="38100" dir="2700000">
                    <a:srgbClr val="000000">
                      <a:alpha val="43137"/>
                    </a:srgbClr>
                  </a:outerShdw>
                </a:effectLst>
                <a:latin typeface="Arial Black"/>
                <a:ea typeface="Arial Black"/>
                <a:cs typeface="Arial Black"/>
                <a:sym typeface="Arial Black"/>
              </a:defRPr>
            </a:pPr>
            <a:r>
              <a:t> 5%</a:t>
            </a:r>
          </a:p>
          <a:p>
            <a:pPr indent="8466" algn="ctr">
              <a:defRPr spc="114" sz="3800">
                <a:solidFill>
                  <a:srgbClr val="FFFFFF"/>
                </a:solidFill>
                <a:latin typeface="Arial Black"/>
                <a:ea typeface="Arial Black"/>
                <a:cs typeface="Arial Black"/>
                <a:sym typeface="Arial Black"/>
              </a:defRPr>
            </a:pPr>
            <a:r>
              <a:t>Unlimited</a:t>
            </a:r>
          </a:p>
        </p:txBody>
      </p:sp>
      <p:sp>
        <p:nvSpPr>
          <p:cNvPr id="248" name="TextBox 6"/>
          <p:cNvSpPr txBox="1"/>
          <p:nvPr/>
        </p:nvSpPr>
        <p:spPr>
          <a:xfrm>
            <a:off x="5836919" y="6400800"/>
            <a:ext cx="5394200" cy="2779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B00"/>
                </a:solidFill>
              </a:defRPr>
            </a:lvl1pPr>
          </a:lstStyle>
          <a:p>
            <a:pPr/>
            <a:r>
              <a:t>www.avatradeworld.com / info@avatradeworld.com / Follow us on </a:t>
            </a:r>
          </a:p>
        </p:txBody>
      </p:sp>
      <p:pic>
        <p:nvPicPr>
          <p:cNvPr id="249" name="Picture 7" descr="Picture 7"/>
          <p:cNvPicPr>
            <a:picLocks noChangeAspect="1"/>
          </p:cNvPicPr>
          <p:nvPr/>
        </p:nvPicPr>
        <p:blipFill>
          <a:blip r:embed="rId3">
            <a:extLst/>
          </a:blip>
          <a:stretch>
            <a:fillRect/>
          </a:stretch>
        </p:blipFill>
        <p:spPr>
          <a:xfrm>
            <a:off x="11193812" y="6441423"/>
            <a:ext cx="762002" cy="247183"/>
          </a:xfrm>
          <a:prstGeom prst="rect">
            <a:avLst/>
          </a:prstGeom>
          <a:ln w="12700">
            <a:miter lim="400000"/>
          </a:ln>
        </p:spPr>
      </p:pic>
      <p:grpSp>
        <p:nvGrpSpPr>
          <p:cNvPr id="252" name="If You Refers Anyone          You will Gets 5%…"/>
          <p:cNvGrpSpPr/>
          <p:nvPr/>
        </p:nvGrpSpPr>
        <p:grpSpPr>
          <a:xfrm>
            <a:off x="3165463" y="3352100"/>
            <a:ext cx="3453358" cy="2544009"/>
            <a:chOff x="0" y="0"/>
            <a:chExt cx="3453357" cy="2544008"/>
          </a:xfrm>
        </p:grpSpPr>
        <p:sp>
          <p:nvSpPr>
            <p:cNvPr id="250" name="Rounded Rectangle"/>
            <p:cNvSpPr/>
            <p:nvPr/>
          </p:nvSpPr>
          <p:spPr>
            <a:xfrm>
              <a:off x="0" y="141695"/>
              <a:ext cx="3453358" cy="2260619"/>
            </a:xfrm>
            <a:prstGeom prst="roundRect">
              <a:avLst>
                <a:gd name="adj" fmla="val 8427"/>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3100"/>
              </a:pPr>
            </a:p>
          </p:txBody>
        </p:sp>
        <p:sp>
          <p:nvSpPr>
            <p:cNvPr id="251" name="If You Refers Anyone          You will Gets 5%…"/>
            <p:cNvSpPr txBox="1"/>
            <p:nvPr/>
          </p:nvSpPr>
          <p:spPr>
            <a:xfrm>
              <a:off x="68495" y="0"/>
              <a:ext cx="3316367" cy="2544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nSpc>
                  <a:spcPct val="10000"/>
                </a:lnSpc>
                <a:defRPr sz="3100"/>
              </a:pPr>
            </a:p>
            <a:p>
              <a:pPr>
                <a:defRPr sz="3100"/>
              </a:pPr>
              <a:r>
                <a:t>If You Refers Anyone          You will Gets 5% </a:t>
              </a:r>
            </a:p>
            <a:p>
              <a:pPr>
                <a:defRPr sz="3100"/>
              </a:pPr>
              <a:r>
                <a:t>As A Referral </a:t>
              </a:r>
            </a:p>
            <a:p>
              <a:pPr>
                <a:defRPr sz="3100"/>
              </a:pPr>
              <a:r>
                <a:t>Dividend Bonus.</a:t>
              </a:r>
            </a:p>
          </p:txBody>
        </p:sp>
      </p:grpSp>
      <p:pic>
        <p:nvPicPr>
          <p:cNvPr id="253" name="Telegram-icon-on-transparent-background-PNG.png" descr="Telegram-icon-on-transparent-background-PNG.png"/>
          <p:cNvPicPr>
            <a:picLocks noChangeAspect="1"/>
          </p:cNvPicPr>
          <p:nvPr/>
        </p:nvPicPr>
        <p:blipFill>
          <a:blip r:embed="rId4">
            <a:extLst/>
          </a:blip>
          <a:stretch>
            <a:fillRect/>
          </a:stretch>
        </p:blipFill>
        <p:spPr>
          <a:xfrm>
            <a:off x="6301590" y="1500991"/>
            <a:ext cx="2105811" cy="210581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Picture 3" descr="Picture 3"/>
          <p:cNvPicPr>
            <a:picLocks noChangeAspect="1"/>
          </p:cNvPicPr>
          <p:nvPr/>
        </p:nvPicPr>
        <p:blipFill>
          <a:blip r:embed="rId2">
            <a:extLst/>
          </a:blip>
          <a:stretch>
            <a:fillRect/>
          </a:stretch>
        </p:blipFill>
        <p:spPr>
          <a:xfrm>
            <a:off x="1522" y="0"/>
            <a:ext cx="12188957" cy="6858000"/>
          </a:xfrm>
          <a:prstGeom prst="rect">
            <a:avLst/>
          </a:prstGeom>
          <a:ln w="12700">
            <a:miter lim="400000"/>
          </a:ln>
        </p:spPr>
      </p:pic>
      <p:sp>
        <p:nvSpPr>
          <p:cNvPr id="256" name="object 40"/>
          <p:cNvSpPr txBox="1"/>
          <p:nvPr/>
        </p:nvSpPr>
        <p:spPr>
          <a:xfrm>
            <a:off x="100117" y="234043"/>
            <a:ext cx="8708557" cy="647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66">
              <a:defRPr spc="108" sz="3600">
                <a:solidFill>
                  <a:srgbClr val="FFFFFF"/>
                </a:solidFill>
                <a:latin typeface="Arial Black"/>
                <a:ea typeface="Arial Black"/>
                <a:cs typeface="Arial Black"/>
                <a:sym typeface="Arial Black"/>
              </a:defRPr>
            </a:pPr>
            <a:r>
              <a:t>2• AVA DAILY TRADE </a:t>
            </a:r>
            <a:r>
              <a:rPr>
                <a:solidFill>
                  <a:srgbClr val="FFFB00"/>
                </a:solidFill>
              </a:rPr>
              <a:t>PROFIT</a:t>
            </a:r>
          </a:p>
        </p:txBody>
      </p:sp>
      <p:graphicFrame>
        <p:nvGraphicFramePr>
          <p:cNvPr id="257" name="object 5"/>
          <p:cNvGraphicFramePr/>
          <p:nvPr/>
        </p:nvGraphicFramePr>
        <p:xfrm>
          <a:off x="675579" y="1424324"/>
          <a:ext cx="5291734" cy="464820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48295"/>
                <a:gridCol w="2943437"/>
              </a:tblGrid>
              <a:tr h="773977">
                <a:tc>
                  <a:txBody>
                    <a:bodyPr/>
                    <a:lstStyle/>
                    <a:p>
                      <a:pPr algn="ctr">
                        <a:spcBef>
                          <a:spcPts val="200"/>
                        </a:spcBef>
                      </a:pPr>
                      <a:r>
                        <a:rPr spc="-5" sz="2700">
                          <a:solidFill>
                            <a:srgbClr val="FFDD15"/>
                          </a:solidFill>
                          <a:latin typeface="Arial Black"/>
                          <a:ea typeface="Arial Black"/>
                          <a:cs typeface="Arial Black"/>
                          <a:sym typeface="Arial Black"/>
                        </a:rPr>
                        <a:t>Days</a:t>
                      </a:r>
                    </a:p>
                  </a:txBody>
                  <a:tcPr marL="0" marR="0" marT="0" marB="0" anchor="ctr" anchorCtr="0" horzOverflow="overflow">
                    <a:lnL w="28575">
                      <a:solidFill>
                        <a:srgbClr val="FFFFFF"/>
                      </a:solidFill>
                    </a:lnL>
                    <a:lnR w="28575">
                      <a:solidFill>
                        <a:srgbClr val="FFFFFF"/>
                      </a:solidFill>
                    </a:lnR>
                    <a:lnT w="28575">
                      <a:solidFill>
                        <a:srgbClr val="FFFFFF"/>
                      </a:solidFill>
                    </a:lnT>
                    <a:lnB w="28575">
                      <a:solidFill>
                        <a:srgbClr val="FFFFFF"/>
                      </a:solidFill>
                    </a:lnB>
                    <a:solidFill>
                      <a:srgbClr val="602ECE"/>
                    </a:solidFill>
                  </a:tcPr>
                </a:tc>
                <a:tc>
                  <a:txBody>
                    <a:bodyPr/>
                    <a:lstStyle/>
                    <a:p>
                      <a:pPr algn="ctr">
                        <a:spcBef>
                          <a:spcPts val="300"/>
                        </a:spcBef>
                      </a:pPr>
                      <a:r>
                        <a:rPr spc="-5" sz="2700">
                          <a:solidFill>
                            <a:srgbClr val="FFDD15"/>
                          </a:solidFill>
                          <a:latin typeface="Arial Black"/>
                          <a:ea typeface="Arial Black"/>
                          <a:cs typeface="Arial Black"/>
                          <a:sym typeface="Arial Black"/>
                        </a:rPr>
                        <a:t>Income</a:t>
                      </a:r>
                    </a:p>
                  </a:txBody>
                  <a:tcPr marL="0" marR="0" marT="0" marB="0" anchor="ctr" anchorCtr="0" horzOverflow="overflow">
                    <a:lnL w="28575">
                      <a:solidFill>
                        <a:srgbClr val="FFFFFF"/>
                      </a:solidFill>
                    </a:lnL>
                    <a:lnR w="28575">
                      <a:solidFill>
                        <a:srgbClr val="FFFFFF"/>
                      </a:solidFill>
                    </a:lnR>
                    <a:lnT w="28575">
                      <a:solidFill>
                        <a:srgbClr val="FFFFFF"/>
                      </a:solidFill>
                    </a:lnT>
                    <a:lnB w="28575">
                      <a:solidFill>
                        <a:srgbClr val="FFFFFF"/>
                      </a:solidFill>
                    </a:lnB>
                    <a:solidFill>
                      <a:srgbClr val="602ECE"/>
                    </a:solidFill>
                  </a:tcPr>
                </a:tc>
              </a:tr>
              <a:tr h="743539">
                <a:tc>
                  <a:txBody>
                    <a:bodyPr/>
                    <a:lstStyle/>
                    <a:p>
                      <a:pPr algn="ctr">
                        <a:lnSpc>
                          <a:spcPts val="3100"/>
                        </a:lnSpc>
                      </a:pPr>
                      <a:r>
                        <a:rPr spc="-5" sz="3000">
                          <a:solidFill>
                            <a:srgbClr val="FFFFFF"/>
                          </a:solidFill>
                          <a:latin typeface="Arial Black"/>
                          <a:ea typeface="Arial Black"/>
                          <a:cs typeface="Arial Black"/>
                          <a:sym typeface="Arial Black"/>
                        </a:rPr>
                        <a:t>21</a:t>
                      </a:r>
                    </a:p>
                  </a:txBody>
                  <a:tcPr marL="0" marR="0" marT="0" marB="0" anchor="ctr" anchorCtr="0" horzOverflow="overflow">
                    <a:lnL w="12700">
                      <a:solidFill>
                        <a:srgbClr val="FFFFFF"/>
                      </a:solidFill>
                    </a:lnL>
                    <a:lnR w="28575">
                      <a:solidFill>
                        <a:srgbClr val="FFFFFF"/>
                      </a:solidFill>
                    </a:lnR>
                    <a:lnT w="28575">
                      <a:solidFill>
                        <a:srgbClr val="FFFFFF"/>
                      </a:solidFill>
                    </a:lnT>
                    <a:lnB w="12700">
                      <a:solidFill>
                        <a:srgbClr val="FFFFFF"/>
                      </a:solidFill>
                    </a:lnB>
                  </a:tcPr>
                </a:tc>
                <a:tc>
                  <a:txBody>
                    <a:bodyPr/>
                    <a:lstStyle/>
                    <a:p>
                      <a:pPr algn="ctr">
                        <a:spcBef>
                          <a:spcPts val="300"/>
                        </a:spcBef>
                      </a:pPr>
                      <a:r>
                        <a:rPr sz="3000">
                          <a:solidFill>
                            <a:srgbClr val="FFFFFF"/>
                          </a:solidFill>
                          <a:latin typeface="Arial Black"/>
                          <a:ea typeface="Arial Black"/>
                          <a:cs typeface="Arial Black"/>
                          <a:sym typeface="Arial Black"/>
                        </a:rPr>
                        <a:t>0.5%</a:t>
                      </a:r>
                    </a:p>
                  </a:txBody>
                  <a:tcPr marL="0" marR="0" marT="0" marB="0" anchor="ctr" anchorCtr="0" horzOverflow="overflow">
                    <a:lnL w="28575">
                      <a:solidFill>
                        <a:srgbClr val="FFFFFF"/>
                      </a:solidFill>
                    </a:lnL>
                    <a:lnR w="12700">
                      <a:solidFill>
                        <a:srgbClr val="FFFFFF"/>
                      </a:solidFill>
                    </a:lnR>
                    <a:lnT w="28575">
                      <a:solidFill>
                        <a:srgbClr val="FFFFFF"/>
                      </a:solidFill>
                    </a:lnT>
                    <a:lnB w="12700">
                      <a:solidFill>
                        <a:srgbClr val="FFFFFF"/>
                      </a:solidFill>
                    </a:lnB>
                  </a:tcPr>
                </a:tc>
              </a:tr>
              <a:tr h="766366">
                <a:tc>
                  <a:txBody>
                    <a:bodyPr/>
                    <a:lstStyle/>
                    <a:p>
                      <a:pPr algn="ctr"/>
                      <a:r>
                        <a:rPr spc="-5" sz="3000">
                          <a:solidFill>
                            <a:srgbClr val="FFFFFF"/>
                          </a:solidFill>
                          <a:latin typeface="Arial Black"/>
                          <a:ea typeface="Arial Black"/>
                          <a:cs typeface="Arial Black"/>
                          <a:sym typeface="Arial Black"/>
                        </a:rPr>
                        <a:t>45</a:t>
                      </a:r>
                    </a:p>
                  </a:txBody>
                  <a:tcPr marL="0" marR="0" marT="0" marB="0" anchor="ctr" anchorCtr="0" horzOverflow="overflow">
                    <a:lnL w="12700">
                      <a:solidFill>
                        <a:srgbClr val="FFFFFF"/>
                      </a:solidFill>
                    </a:lnL>
                    <a:lnR w="28575">
                      <a:solidFill>
                        <a:srgbClr val="FFFFFF"/>
                      </a:solidFill>
                    </a:lnR>
                    <a:lnT w="12700">
                      <a:solidFill>
                        <a:srgbClr val="FFFFFF"/>
                      </a:solidFill>
                    </a:lnT>
                    <a:lnB w="19050">
                      <a:solidFill>
                        <a:srgbClr val="FFFFFF"/>
                      </a:solidFill>
                    </a:lnB>
                  </a:tcPr>
                </a:tc>
                <a:tc>
                  <a:txBody>
                    <a:bodyPr/>
                    <a:lstStyle/>
                    <a:p>
                      <a:pPr algn="ctr">
                        <a:spcBef>
                          <a:spcPts val="500"/>
                        </a:spcBef>
                      </a:pPr>
                      <a:r>
                        <a:rPr sz="3000">
                          <a:solidFill>
                            <a:srgbClr val="FFFFFF"/>
                          </a:solidFill>
                          <a:latin typeface="Arial Black"/>
                          <a:ea typeface="Arial Black"/>
                          <a:cs typeface="Arial Black"/>
                          <a:sym typeface="Arial Black"/>
                        </a:rPr>
                        <a:t>0.75%</a:t>
                      </a:r>
                    </a:p>
                  </a:txBody>
                  <a:tcPr marL="0" marR="0" marT="0" marB="0" anchor="ctr" anchorCtr="0" horzOverflow="overflow">
                    <a:lnL w="28575">
                      <a:solidFill>
                        <a:srgbClr val="FFFFFF"/>
                      </a:solidFill>
                    </a:lnL>
                    <a:lnR w="12700">
                      <a:solidFill>
                        <a:srgbClr val="FFFFFF"/>
                      </a:solidFill>
                    </a:lnR>
                    <a:lnT w="12700">
                      <a:solidFill>
                        <a:srgbClr val="FFFFFF"/>
                      </a:solidFill>
                    </a:lnT>
                    <a:lnB w="19050">
                      <a:solidFill>
                        <a:srgbClr val="FFFFFF"/>
                      </a:solidFill>
                    </a:lnB>
                  </a:tcPr>
                </a:tc>
              </a:tr>
              <a:tr h="777236">
                <a:tc>
                  <a:txBody>
                    <a:bodyPr/>
                    <a:lstStyle/>
                    <a:p>
                      <a:pPr algn="ctr">
                        <a:spcBef>
                          <a:spcPts val="200"/>
                        </a:spcBef>
                      </a:pPr>
                      <a:r>
                        <a:rPr spc="-5" sz="3000">
                          <a:solidFill>
                            <a:srgbClr val="FFFFFF"/>
                          </a:solidFill>
                          <a:latin typeface="Arial Black"/>
                          <a:ea typeface="Arial Black"/>
                          <a:cs typeface="Arial Black"/>
                          <a:sym typeface="Arial Black"/>
                        </a:rPr>
                        <a:t>60</a:t>
                      </a:r>
                    </a:p>
                  </a:txBody>
                  <a:tcPr marL="0" marR="0" marT="0" marB="0" anchor="ctr" anchorCtr="0" horzOverflow="overflow">
                    <a:lnL w="12700">
                      <a:solidFill>
                        <a:srgbClr val="FFFFFF"/>
                      </a:solidFill>
                    </a:lnL>
                    <a:lnR w="28575">
                      <a:solidFill>
                        <a:srgbClr val="FFFFFF"/>
                      </a:solidFill>
                    </a:lnR>
                    <a:lnT w="19050">
                      <a:solidFill>
                        <a:srgbClr val="FFFFFF"/>
                      </a:solidFill>
                    </a:lnT>
                    <a:lnB w="12700">
                      <a:solidFill>
                        <a:srgbClr val="FFFFFF"/>
                      </a:solidFill>
                    </a:lnB>
                  </a:tcPr>
                </a:tc>
                <a:tc>
                  <a:txBody>
                    <a:bodyPr/>
                    <a:lstStyle/>
                    <a:p>
                      <a:pPr algn="ctr">
                        <a:spcBef>
                          <a:spcPts val="700"/>
                        </a:spcBef>
                      </a:pPr>
                      <a:r>
                        <a:rPr spc="-5" sz="3000">
                          <a:solidFill>
                            <a:srgbClr val="FFFFFF"/>
                          </a:solidFill>
                          <a:latin typeface="Arial Black"/>
                          <a:ea typeface="Arial Black"/>
                          <a:cs typeface="Arial Black"/>
                          <a:sym typeface="Arial Black"/>
                        </a:rPr>
                        <a:t>1%</a:t>
                      </a:r>
                    </a:p>
                  </a:txBody>
                  <a:tcPr marL="0" marR="0" marT="0" marB="0" anchor="ctr" anchorCtr="0" horzOverflow="overflow">
                    <a:lnL w="28575">
                      <a:solidFill>
                        <a:srgbClr val="FFFFFF"/>
                      </a:solidFill>
                    </a:lnL>
                    <a:lnR w="12700">
                      <a:solidFill>
                        <a:srgbClr val="FFFFFF"/>
                      </a:solidFill>
                    </a:lnR>
                    <a:lnT w="19050">
                      <a:solidFill>
                        <a:srgbClr val="FFFFFF"/>
                      </a:solidFill>
                    </a:lnT>
                    <a:lnB w="12700">
                      <a:solidFill>
                        <a:srgbClr val="FFFFFF"/>
                      </a:solidFill>
                    </a:lnB>
                  </a:tcPr>
                </a:tc>
              </a:tr>
              <a:tr h="788107">
                <a:tc>
                  <a:txBody>
                    <a:bodyPr/>
                    <a:lstStyle/>
                    <a:p>
                      <a:pPr algn="ctr">
                        <a:spcBef>
                          <a:spcPts val="400"/>
                        </a:spcBef>
                      </a:pPr>
                      <a:r>
                        <a:rPr spc="-5" sz="3000">
                          <a:solidFill>
                            <a:srgbClr val="FFFFFF"/>
                          </a:solidFill>
                          <a:latin typeface="Arial Black"/>
                          <a:ea typeface="Arial Black"/>
                          <a:cs typeface="Arial Black"/>
                          <a:sym typeface="Arial Black"/>
                        </a:rPr>
                        <a:t>90</a:t>
                      </a:r>
                    </a:p>
                  </a:txBody>
                  <a:tcPr marL="0" marR="0" marT="0" marB="0" anchor="ctr" anchorCtr="0" horzOverflow="overflow">
                    <a:lnL w="12700">
                      <a:solidFill>
                        <a:srgbClr val="FFFFFF"/>
                      </a:solidFill>
                    </a:lnL>
                    <a:lnR w="28575">
                      <a:solidFill>
                        <a:srgbClr val="FFFFFF"/>
                      </a:solidFill>
                    </a:lnR>
                    <a:lnT w="12700">
                      <a:solidFill>
                        <a:srgbClr val="FFFFFF"/>
                      </a:solidFill>
                    </a:lnT>
                    <a:lnB w="12700">
                      <a:solidFill>
                        <a:srgbClr val="FFFFFF"/>
                      </a:solidFill>
                    </a:lnB>
                  </a:tcPr>
                </a:tc>
                <a:tc>
                  <a:txBody>
                    <a:bodyPr/>
                    <a:lstStyle/>
                    <a:p>
                      <a:pPr algn="ctr">
                        <a:spcBef>
                          <a:spcPts val="900"/>
                        </a:spcBef>
                      </a:pPr>
                      <a:r>
                        <a:rPr sz="3000">
                          <a:solidFill>
                            <a:srgbClr val="FFFFFF"/>
                          </a:solidFill>
                          <a:latin typeface="Arial Black"/>
                          <a:ea typeface="Arial Black"/>
                          <a:cs typeface="Arial Black"/>
                          <a:sym typeface="Arial Black"/>
                        </a:rPr>
                        <a:t>1.25%</a:t>
                      </a:r>
                    </a:p>
                  </a:txBody>
                  <a:tcPr marL="0" marR="0" marT="0" marB="0" anchor="ctr" anchorCtr="0" horzOverflow="overflow">
                    <a:lnL w="28575">
                      <a:solidFill>
                        <a:srgbClr val="FFFFFF"/>
                      </a:solidFill>
                    </a:lnL>
                    <a:lnR w="12700">
                      <a:solidFill>
                        <a:srgbClr val="FFFFFF"/>
                      </a:solidFill>
                    </a:lnR>
                    <a:lnT w="12700">
                      <a:solidFill>
                        <a:srgbClr val="FFFFFF"/>
                      </a:solidFill>
                    </a:lnT>
                    <a:lnB w="12700">
                      <a:solidFill>
                        <a:srgbClr val="FFFFFF"/>
                      </a:solidFill>
                    </a:lnB>
                  </a:tcPr>
                </a:tc>
              </a:tr>
              <a:tr h="798976">
                <a:tc>
                  <a:txBody>
                    <a:bodyPr/>
                    <a:lstStyle/>
                    <a:p>
                      <a:pPr algn="ctr">
                        <a:spcBef>
                          <a:spcPts val="400"/>
                        </a:spcBef>
                      </a:pPr>
                      <a:r>
                        <a:rPr spc="-5" sz="3000">
                          <a:solidFill>
                            <a:srgbClr val="FFFFFF"/>
                          </a:solidFill>
                          <a:latin typeface="Arial Black"/>
                          <a:ea typeface="Arial Black"/>
                          <a:cs typeface="Arial Black"/>
                          <a:sym typeface="Arial Black"/>
                        </a:rPr>
                        <a:t>120</a:t>
                      </a:r>
                    </a:p>
                  </a:txBody>
                  <a:tcPr marL="0" marR="0" marT="0" marB="0" anchor="ctr" anchorCtr="0" horzOverflow="overflow">
                    <a:lnL w="12700">
                      <a:solidFill>
                        <a:srgbClr val="FFFFFF"/>
                      </a:solidFill>
                    </a:lnL>
                    <a:lnR w="28575">
                      <a:solidFill>
                        <a:srgbClr val="FFFFFF"/>
                      </a:solidFill>
                    </a:lnR>
                    <a:lnT w="12700">
                      <a:solidFill>
                        <a:srgbClr val="FFFFFF"/>
                      </a:solidFill>
                    </a:lnT>
                    <a:lnB w="12700">
                      <a:solidFill>
                        <a:srgbClr val="FFFFFF"/>
                      </a:solidFill>
                    </a:lnB>
                  </a:tcPr>
                </a:tc>
                <a:tc>
                  <a:txBody>
                    <a:bodyPr/>
                    <a:lstStyle/>
                    <a:p>
                      <a:pPr algn="ctr">
                        <a:spcBef>
                          <a:spcPts val="900"/>
                        </a:spcBef>
                      </a:pPr>
                      <a:r>
                        <a:rPr sz="3000">
                          <a:solidFill>
                            <a:srgbClr val="FFFFFF"/>
                          </a:solidFill>
                          <a:latin typeface="Arial Black"/>
                          <a:ea typeface="Arial Black"/>
                          <a:cs typeface="Arial Black"/>
                          <a:sym typeface="Arial Black"/>
                        </a:rPr>
                        <a:t>1.5%</a:t>
                      </a:r>
                    </a:p>
                  </a:txBody>
                  <a:tcPr marL="0" marR="0" marT="0" marB="0" anchor="ctr" anchorCtr="0" horzOverflow="overflow">
                    <a:lnL w="28575">
                      <a:solidFill>
                        <a:srgbClr val="FFFFFF"/>
                      </a:solidFill>
                    </a:lnL>
                    <a:lnR w="12700">
                      <a:solidFill>
                        <a:srgbClr val="FFFFFF"/>
                      </a:solidFill>
                    </a:lnR>
                    <a:lnT w="12700">
                      <a:solidFill>
                        <a:srgbClr val="FFFFFF"/>
                      </a:solidFill>
                    </a:lnT>
                    <a:lnB w="12700">
                      <a:solidFill>
                        <a:srgbClr val="FFFFFF"/>
                      </a:solidFill>
                    </a:lnB>
                  </a:tcPr>
                </a:tc>
              </a:tr>
            </a:tbl>
          </a:graphicData>
        </a:graphic>
      </p:graphicFrame>
      <p:sp>
        <p:nvSpPr>
          <p:cNvPr id="258" name="TextBox 9"/>
          <p:cNvSpPr txBox="1"/>
          <p:nvPr/>
        </p:nvSpPr>
        <p:spPr>
          <a:xfrm>
            <a:off x="5920705" y="6360177"/>
            <a:ext cx="5394200" cy="2779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B00"/>
                </a:solidFill>
              </a:defRPr>
            </a:lvl1pPr>
          </a:lstStyle>
          <a:p>
            <a:pPr/>
            <a:r>
              <a:t>www.avatradeworld.com / info@avatradeworld.com / Follow us on </a:t>
            </a:r>
          </a:p>
        </p:txBody>
      </p:sp>
      <p:pic>
        <p:nvPicPr>
          <p:cNvPr id="259" name="Picture 10" descr="Picture 10"/>
          <p:cNvPicPr>
            <a:picLocks noChangeAspect="1"/>
          </p:cNvPicPr>
          <p:nvPr/>
        </p:nvPicPr>
        <p:blipFill>
          <a:blip r:embed="rId3">
            <a:extLst/>
          </a:blip>
          <a:stretch>
            <a:fillRect/>
          </a:stretch>
        </p:blipFill>
        <p:spPr>
          <a:xfrm>
            <a:off x="11264900" y="6375400"/>
            <a:ext cx="762000" cy="247181"/>
          </a:xfrm>
          <a:prstGeom prst="rect">
            <a:avLst/>
          </a:prstGeom>
          <a:ln w="12700">
            <a:miter lim="400000"/>
          </a:ln>
        </p:spPr>
      </p:pic>
      <p:pic>
        <p:nvPicPr>
          <p:cNvPr id="260" name="Picture 11" descr="Picture 11"/>
          <p:cNvPicPr>
            <a:picLocks noChangeAspect="1"/>
          </p:cNvPicPr>
          <p:nvPr/>
        </p:nvPicPr>
        <p:blipFill>
          <a:blip r:embed="rId4">
            <a:extLst/>
          </a:blip>
          <a:stretch>
            <a:fillRect/>
          </a:stretch>
        </p:blipFill>
        <p:spPr>
          <a:xfrm>
            <a:off x="10591800" y="93071"/>
            <a:ext cx="1408559" cy="929649"/>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object 2" descr="object 2"/>
          <p:cNvPicPr>
            <a:picLocks noChangeAspect="1"/>
          </p:cNvPicPr>
          <p:nvPr/>
        </p:nvPicPr>
        <p:blipFill>
          <a:blip r:embed="rId2">
            <a:extLst/>
          </a:blip>
          <a:stretch>
            <a:fillRect/>
          </a:stretch>
        </p:blipFill>
        <p:spPr>
          <a:xfrm>
            <a:off x="1522" y="12128"/>
            <a:ext cx="12188955" cy="6858001"/>
          </a:xfrm>
          <a:prstGeom prst="rect">
            <a:avLst/>
          </a:prstGeom>
          <a:ln w="12700">
            <a:miter lim="400000"/>
          </a:ln>
        </p:spPr>
      </p:pic>
      <p:pic>
        <p:nvPicPr>
          <p:cNvPr id="263" name="object 2" descr="object 2"/>
          <p:cNvPicPr>
            <a:picLocks noChangeAspect="1"/>
          </p:cNvPicPr>
          <p:nvPr/>
        </p:nvPicPr>
        <p:blipFill>
          <a:blip r:embed="rId3">
            <a:extLst/>
          </a:blip>
          <a:srcRect l="0" t="43567" r="55316" b="42107"/>
          <a:stretch>
            <a:fillRect/>
          </a:stretch>
        </p:blipFill>
        <p:spPr>
          <a:xfrm>
            <a:off x="-404656" y="2816445"/>
            <a:ext cx="5446497" cy="982410"/>
          </a:xfrm>
          <a:prstGeom prst="rect">
            <a:avLst/>
          </a:prstGeom>
          <a:ln w="12700">
            <a:miter lim="400000"/>
          </a:ln>
        </p:spPr>
      </p:pic>
      <p:sp>
        <p:nvSpPr>
          <p:cNvPr id="264" name="object 4"/>
          <p:cNvSpPr txBox="1"/>
          <p:nvPr/>
        </p:nvSpPr>
        <p:spPr>
          <a:xfrm>
            <a:off x="81129" y="898562"/>
            <a:ext cx="5858332" cy="5548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lnSpc>
                <a:spcPct val="116700"/>
              </a:lnSpc>
              <a:defRPr b="1" spc="-300" sz="4000">
                <a:solidFill>
                  <a:srgbClr val="FFFFFF"/>
                </a:solidFill>
                <a:latin typeface="Arial"/>
                <a:ea typeface="Arial"/>
                <a:cs typeface="Arial"/>
                <a:sym typeface="Arial"/>
              </a:defRPr>
            </a:pPr>
            <a:r>
              <a:t>3.  AVA</a:t>
            </a:r>
            <a:r>
              <a:rPr spc="-48"/>
              <a:t> </a:t>
            </a:r>
            <a:r>
              <a:rPr spc="0"/>
              <a:t>LEVEL</a:t>
            </a:r>
            <a:r>
              <a:rPr spc="-56"/>
              <a:t> </a:t>
            </a:r>
            <a:r>
              <a:rPr spc="-8">
                <a:solidFill>
                  <a:srgbClr val="FFFB00"/>
                </a:solidFill>
              </a:rPr>
              <a:t>INCOME</a:t>
            </a:r>
          </a:p>
        </p:txBody>
      </p:sp>
      <p:pic>
        <p:nvPicPr>
          <p:cNvPr id="265" name="object 2" descr="object 2"/>
          <p:cNvPicPr>
            <a:picLocks noChangeAspect="1"/>
          </p:cNvPicPr>
          <p:nvPr/>
        </p:nvPicPr>
        <p:blipFill>
          <a:blip r:embed="rId3">
            <a:extLst/>
          </a:blip>
          <a:srcRect l="0" t="28382" r="55317" b="57199"/>
          <a:stretch>
            <a:fillRect/>
          </a:stretch>
        </p:blipFill>
        <p:spPr>
          <a:xfrm>
            <a:off x="-386598" y="1799063"/>
            <a:ext cx="5410210" cy="982126"/>
          </a:xfrm>
          <a:prstGeom prst="rect">
            <a:avLst/>
          </a:prstGeom>
          <a:ln w="12700">
            <a:miter lim="400000"/>
          </a:ln>
        </p:spPr>
      </p:pic>
      <p:pic>
        <p:nvPicPr>
          <p:cNvPr id="266" name="object 2" descr="object 2"/>
          <p:cNvPicPr>
            <a:picLocks noChangeAspect="1"/>
          </p:cNvPicPr>
          <p:nvPr/>
        </p:nvPicPr>
        <p:blipFill>
          <a:blip r:embed="rId3">
            <a:extLst/>
          </a:blip>
          <a:srcRect l="0" t="43567" r="55316" b="42107"/>
          <a:stretch>
            <a:fillRect/>
          </a:stretch>
        </p:blipFill>
        <p:spPr>
          <a:xfrm>
            <a:off x="5033758" y="1799063"/>
            <a:ext cx="5446497" cy="982410"/>
          </a:xfrm>
          <a:prstGeom prst="rect">
            <a:avLst/>
          </a:prstGeom>
          <a:ln w="12700">
            <a:miter lim="400000"/>
          </a:ln>
        </p:spPr>
      </p:pic>
      <p:pic>
        <p:nvPicPr>
          <p:cNvPr id="267" name="object 2" descr="object 2"/>
          <p:cNvPicPr>
            <a:picLocks noChangeAspect="1"/>
          </p:cNvPicPr>
          <p:nvPr/>
        </p:nvPicPr>
        <p:blipFill>
          <a:blip r:embed="rId3">
            <a:extLst/>
          </a:blip>
          <a:srcRect l="0" t="58761" r="55316" b="26723"/>
          <a:stretch>
            <a:fillRect/>
          </a:stretch>
        </p:blipFill>
        <p:spPr>
          <a:xfrm>
            <a:off x="-404639" y="3833829"/>
            <a:ext cx="5446169" cy="995352"/>
          </a:xfrm>
          <a:prstGeom prst="rect">
            <a:avLst/>
          </a:prstGeom>
          <a:ln w="12700">
            <a:miter lim="400000"/>
          </a:ln>
        </p:spPr>
      </p:pic>
      <p:grpSp>
        <p:nvGrpSpPr>
          <p:cNvPr id="270" name="4"/>
          <p:cNvGrpSpPr/>
          <p:nvPr/>
        </p:nvGrpSpPr>
        <p:grpSpPr>
          <a:xfrm>
            <a:off x="5960991" y="2011226"/>
            <a:ext cx="506045" cy="557943"/>
            <a:chOff x="0" y="0"/>
            <a:chExt cx="506044" cy="557942"/>
          </a:xfrm>
        </p:grpSpPr>
        <p:sp>
          <p:nvSpPr>
            <p:cNvPr id="268" name="Oval"/>
            <p:cNvSpPr/>
            <p:nvPr/>
          </p:nvSpPr>
          <p:spPr>
            <a:xfrm>
              <a:off x="-1" y="-1"/>
              <a:ext cx="506046" cy="557944"/>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b">
              <a:noAutofit/>
            </a:bodyPr>
            <a:lstStyle/>
            <a:p>
              <a:pPr algn="ctr">
                <a:defRPr b="1" sz="2600"/>
              </a:pPr>
            </a:p>
          </p:txBody>
        </p:sp>
        <p:sp>
          <p:nvSpPr>
            <p:cNvPr id="269" name="4"/>
            <p:cNvSpPr txBox="1"/>
            <p:nvPr/>
          </p:nvSpPr>
          <p:spPr>
            <a:xfrm>
              <a:off x="86807" y="25869"/>
              <a:ext cx="332430" cy="437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b="1" sz="2600"/>
              </a:lvl1pPr>
            </a:lstStyle>
            <a:p>
              <a:pPr/>
              <a:r>
                <a:t>4</a:t>
              </a:r>
            </a:p>
          </p:txBody>
        </p:sp>
      </p:grpSp>
      <p:pic>
        <p:nvPicPr>
          <p:cNvPr id="271" name="object 2" descr="object 2"/>
          <p:cNvPicPr>
            <a:picLocks noChangeAspect="1"/>
          </p:cNvPicPr>
          <p:nvPr/>
        </p:nvPicPr>
        <p:blipFill>
          <a:blip r:embed="rId3">
            <a:extLst/>
          </a:blip>
          <a:srcRect l="0" t="28382" r="55317" b="57199"/>
          <a:stretch>
            <a:fillRect/>
          </a:stretch>
        </p:blipFill>
        <p:spPr>
          <a:xfrm>
            <a:off x="5051879" y="2816445"/>
            <a:ext cx="5410210" cy="982126"/>
          </a:xfrm>
          <a:prstGeom prst="rect">
            <a:avLst/>
          </a:prstGeom>
          <a:ln w="12700">
            <a:miter lim="400000"/>
          </a:ln>
        </p:spPr>
      </p:pic>
      <p:pic>
        <p:nvPicPr>
          <p:cNvPr id="272" name="object 2" descr="object 2"/>
          <p:cNvPicPr>
            <a:picLocks noChangeAspect="1"/>
          </p:cNvPicPr>
          <p:nvPr/>
        </p:nvPicPr>
        <p:blipFill>
          <a:blip r:embed="rId3">
            <a:extLst/>
          </a:blip>
          <a:srcRect l="0" t="58761" r="55316" b="26723"/>
          <a:stretch>
            <a:fillRect/>
          </a:stretch>
        </p:blipFill>
        <p:spPr>
          <a:xfrm>
            <a:off x="5033839" y="3833829"/>
            <a:ext cx="5446169" cy="995352"/>
          </a:xfrm>
          <a:prstGeom prst="rect">
            <a:avLst/>
          </a:prstGeom>
          <a:ln w="12700">
            <a:miter lim="400000"/>
          </a:ln>
        </p:spPr>
      </p:pic>
      <p:grpSp>
        <p:nvGrpSpPr>
          <p:cNvPr id="275" name="5"/>
          <p:cNvGrpSpPr/>
          <p:nvPr/>
        </p:nvGrpSpPr>
        <p:grpSpPr>
          <a:xfrm>
            <a:off x="5960991" y="3028608"/>
            <a:ext cx="506045" cy="557943"/>
            <a:chOff x="0" y="0"/>
            <a:chExt cx="506044" cy="557942"/>
          </a:xfrm>
        </p:grpSpPr>
        <p:sp>
          <p:nvSpPr>
            <p:cNvPr id="273" name="Oval"/>
            <p:cNvSpPr/>
            <p:nvPr/>
          </p:nvSpPr>
          <p:spPr>
            <a:xfrm>
              <a:off x="-1" y="-1"/>
              <a:ext cx="506046" cy="557944"/>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b">
              <a:noAutofit/>
            </a:bodyPr>
            <a:lstStyle/>
            <a:p>
              <a:pPr algn="ctr">
                <a:defRPr b="1" sz="2500"/>
              </a:pPr>
            </a:p>
          </p:txBody>
        </p:sp>
        <p:sp>
          <p:nvSpPr>
            <p:cNvPr id="274" name="5"/>
            <p:cNvSpPr txBox="1"/>
            <p:nvPr/>
          </p:nvSpPr>
          <p:spPr>
            <a:xfrm>
              <a:off x="86807" y="48466"/>
              <a:ext cx="332430" cy="4150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b="1" sz="2500"/>
              </a:lvl1pPr>
            </a:lstStyle>
            <a:p>
              <a:pPr/>
              <a:r>
                <a:t>5</a:t>
              </a:r>
            </a:p>
          </p:txBody>
        </p:sp>
      </p:grpSp>
      <p:grpSp>
        <p:nvGrpSpPr>
          <p:cNvPr id="278" name="6"/>
          <p:cNvGrpSpPr/>
          <p:nvPr/>
        </p:nvGrpSpPr>
        <p:grpSpPr>
          <a:xfrm>
            <a:off x="5948291" y="4052541"/>
            <a:ext cx="506045" cy="557943"/>
            <a:chOff x="0" y="0"/>
            <a:chExt cx="506044" cy="557942"/>
          </a:xfrm>
        </p:grpSpPr>
        <p:sp>
          <p:nvSpPr>
            <p:cNvPr id="276" name="Oval"/>
            <p:cNvSpPr/>
            <p:nvPr/>
          </p:nvSpPr>
          <p:spPr>
            <a:xfrm>
              <a:off x="-1" y="-1"/>
              <a:ext cx="506046" cy="557944"/>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b">
              <a:noAutofit/>
            </a:bodyPr>
            <a:lstStyle/>
            <a:p>
              <a:pPr algn="ctr">
                <a:defRPr b="1" sz="2600"/>
              </a:pPr>
            </a:p>
          </p:txBody>
        </p:sp>
        <p:sp>
          <p:nvSpPr>
            <p:cNvPr id="277" name="6"/>
            <p:cNvSpPr txBox="1"/>
            <p:nvPr/>
          </p:nvSpPr>
          <p:spPr>
            <a:xfrm>
              <a:off x="86807" y="25869"/>
              <a:ext cx="332430" cy="437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b="1" sz="2600"/>
              </a:lvl1pPr>
            </a:lstStyle>
            <a:p>
              <a:pPr/>
              <a:r>
                <a:t>6</a:t>
              </a:r>
            </a:p>
          </p:txBody>
        </p:sp>
      </p:grpSp>
      <p:sp>
        <p:nvSpPr>
          <p:cNvPr id="279" name="object 4"/>
          <p:cNvSpPr txBox="1"/>
          <p:nvPr/>
        </p:nvSpPr>
        <p:spPr>
          <a:xfrm>
            <a:off x="1779444" y="2111238"/>
            <a:ext cx="3233975" cy="3579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nSpc>
                <a:spcPct val="116700"/>
              </a:lnSpc>
              <a:defRPr b="1" sz="2500">
                <a:solidFill>
                  <a:srgbClr val="FFFFFF"/>
                </a:solidFill>
                <a:latin typeface="Arial"/>
                <a:ea typeface="Arial"/>
                <a:cs typeface="Arial"/>
                <a:sym typeface="Arial"/>
              </a:defRPr>
            </a:lvl1pPr>
          </a:lstStyle>
          <a:p>
            <a:pPr/>
            <a:r>
              <a:t>1st Level - 10%</a:t>
            </a:r>
          </a:p>
        </p:txBody>
      </p:sp>
      <p:sp>
        <p:nvSpPr>
          <p:cNvPr id="280" name="object 4"/>
          <p:cNvSpPr txBox="1"/>
          <p:nvPr/>
        </p:nvSpPr>
        <p:spPr>
          <a:xfrm>
            <a:off x="1779444" y="3126948"/>
            <a:ext cx="3233975" cy="3579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nSpc>
                <a:spcPct val="116700"/>
              </a:lnSpc>
              <a:defRPr b="1" sz="2500">
                <a:solidFill>
                  <a:srgbClr val="FFFFFF"/>
                </a:solidFill>
                <a:latin typeface="Arial"/>
                <a:ea typeface="Arial"/>
                <a:cs typeface="Arial"/>
                <a:sym typeface="Arial"/>
              </a:defRPr>
            </a:lvl1pPr>
          </a:lstStyle>
          <a:p>
            <a:pPr/>
            <a:r>
              <a:t>2nd Level - 10%</a:t>
            </a:r>
          </a:p>
        </p:txBody>
      </p:sp>
      <p:sp>
        <p:nvSpPr>
          <p:cNvPr id="281" name="object 4"/>
          <p:cNvSpPr txBox="1"/>
          <p:nvPr/>
        </p:nvSpPr>
        <p:spPr>
          <a:xfrm>
            <a:off x="1779444" y="4152553"/>
            <a:ext cx="3233975" cy="3579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nSpc>
                <a:spcPct val="116700"/>
              </a:lnSpc>
              <a:defRPr b="1" sz="2500">
                <a:solidFill>
                  <a:srgbClr val="FFFFFF"/>
                </a:solidFill>
                <a:latin typeface="Arial"/>
                <a:ea typeface="Arial"/>
                <a:cs typeface="Arial"/>
                <a:sym typeface="Arial"/>
              </a:defRPr>
            </a:lvl1pPr>
          </a:lstStyle>
          <a:p>
            <a:pPr/>
            <a:r>
              <a:t>3rd Level - 7%</a:t>
            </a:r>
          </a:p>
        </p:txBody>
      </p:sp>
      <p:sp>
        <p:nvSpPr>
          <p:cNvPr id="282" name="object 4"/>
          <p:cNvSpPr txBox="1"/>
          <p:nvPr/>
        </p:nvSpPr>
        <p:spPr>
          <a:xfrm>
            <a:off x="7189490" y="2217403"/>
            <a:ext cx="3233974" cy="3579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5080" indent="12700">
              <a:lnSpc>
                <a:spcPct val="116700"/>
              </a:lnSpc>
              <a:defRPr b="1" sz="2500">
                <a:solidFill>
                  <a:srgbClr val="FFFFFF"/>
                </a:solidFill>
                <a:latin typeface="Arial"/>
                <a:ea typeface="Arial"/>
                <a:cs typeface="Arial"/>
                <a:sym typeface="Arial"/>
              </a:defRPr>
            </a:lvl1pPr>
          </a:lstStyle>
          <a:p>
            <a:pPr/>
            <a:r>
              <a:t>4th - 5th Level - 7%</a:t>
            </a:r>
          </a:p>
        </p:txBody>
      </p:sp>
      <p:sp>
        <p:nvSpPr>
          <p:cNvPr id="283" name="object 4"/>
          <p:cNvSpPr txBox="1"/>
          <p:nvPr/>
        </p:nvSpPr>
        <p:spPr>
          <a:xfrm>
            <a:off x="7019587" y="4165905"/>
            <a:ext cx="3573780" cy="3579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lnSpc>
                <a:spcPct val="116700"/>
              </a:lnSpc>
              <a:defRPr b="1" spc="-187" sz="2500">
                <a:solidFill>
                  <a:srgbClr val="FFFFFF"/>
                </a:solidFill>
                <a:latin typeface="Arial"/>
                <a:ea typeface="Arial"/>
                <a:cs typeface="Arial"/>
                <a:sym typeface="Arial"/>
              </a:defRPr>
            </a:pPr>
            <a:r>
              <a:t>11</a:t>
            </a:r>
            <a:r>
              <a:rPr spc="0"/>
              <a:t>th - 15th Level - 3%</a:t>
            </a:r>
          </a:p>
        </p:txBody>
      </p:sp>
      <p:sp>
        <p:nvSpPr>
          <p:cNvPr id="284" name="object 4"/>
          <p:cNvSpPr txBox="1"/>
          <p:nvPr/>
        </p:nvSpPr>
        <p:spPr>
          <a:xfrm>
            <a:off x="7087093" y="3191654"/>
            <a:ext cx="3438767" cy="3579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lnSpc>
                <a:spcPct val="116700"/>
              </a:lnSpc>
              <a:defRPr b="1" spc="-187" sz="2500">
                <a:solidFill>
                  <a:srgbClr val="FFFFFF"/>
                </a:solidFill>
                <a:latin typeface="Arial"/>
                <a:ea typeface="Arial"/>
                <a:cs typeface="Arial"/>
                <a:sym typeface="Arial"/>
              </a:defRPr>
            </a:pPr>
            <a:r>
              <a:t>6</a:t>
            </a:r>
            <a:r>
              <a:rPr spc="0"/>
              <a:t>th - 10th Level - 5%</a:t>
            </a:r>
          </a:p>
        </p:txBody>
      </p:sp>
      <p:sp>
        <p:nvSpPr>
          <p:cNvPr id="285" name="TextBox 9"/>
          <p:cNvSpPr txBox="1"/>
          <p:nvPr/>
        </p:nvSpPr>
        <p:spPr>
          <a:xfrm>
            <a:off x="5908005" y="6398277"/>
            <a:ext cx="5394200" cy="2779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B00"/>
                </a:solidFill>
              </a:defRPr>
            </a:lvl1pPr>
          </a:lstStyle>
          <a:p>
            <a:pPr/>
            <a:r>
              <a:t>www.avatradeworld.com / info@avatradeworld.com / Follow us on </a:t>
            </a:r>
          </a:p>
        </p:txBody>
      </p:sp>
      <p:pic>
        <p:nvPicPr>
          <p:cNvPr id="286" name="Picture 10" descr="Picture 10"/>
          <p:cNvPicPr>
            <a:picLocks noChangeAspect="1"/>
          </p:cNvPicPr>
          <p:nvPr/>
        </p:nvPicPr>
        <p:blipFill>
          <a:blip r:embed="rId4">
            <a:extLst/>
          </a:blip>
          <a:stretch>
            <a:fillRect/>
          </a:stretch>
        </p:blipFill>
        <p:spPr>
          <a:xfrm>
            <a:off x="11264900" y="6400800"/>
            <a:ext cx="762000" cy="24718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 name="Picture 2" descr="Picture 2"/>
          <p:cNvPicPr>
            <a:picLocks noChangeAspect="1"/>
          </p:cNvPicPr>
          <p:nvPr/>
        </p:nvPicPr>
        <p:blipFill>
          <a:blip r:embed="rId2">
            <a:extLst/>
          </a:blip>
          <a:stretch>
            <a:fillRect/>
          </a:stretch>
        </p:blipFill>
        <p:spPr>
          <a:xfrm>
            <a:off x="1522" y="0"/>
            <a:ext cx="12190480" cy="6858856"/>
          </a:xfrm>
          <a:prstGeom prst="rect">
            <a:avLst/>
          </a:prstGeom>
          <a:ln w="12700">
            <a:miter lim="400000"/>
          </a:ln>
        </p:spPr>
      </p:pic>
      <p:sp>
        <p:nvSpPr>
          <p:cNvPr id="76" name="TextBox 3"/>
          <p:cNvSpPr txBox="1"/>
          <p:nvPr/>
        </p:nvSpPr>
        <p:spPr>
          <a:xfrm>
            <a:off x="64357" y="583531"/>
            <a:ext cx="3642363" cy="878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4400">
                <a:solidFill>
                  <a:srgbClr val="602ECC"/>
                </a:solidFill>
                <a:latin typeface="Arial Black"/>
                <a:ea typeface="Arial Black"/>
                <a:cs typeface="Arial Black"/>
                <a:sym typeface="Arial Black"/>
              </a:defRPr>
            </a:lvl1pPr>
          </a:lstStyle>
          <a:p>
            <a:pPr/>
            <a:r>
              <a:t>About Us</a:t>
            </a:r>
          </a:p>
        </p:txBody>
      </p:sp>
      <p:sp>
        <p:nvSpPr>
          <p:cNvPr id="77" name="TextBox 4"/>
          <p:cNvSpPr txBox="1"/>
          <p:nvPr/>
        </p:nvSpPr>
        <p:spPr>
          <a:xfrm>
            <a:off x="211186" y="1579843"/>
            <a:ext cx="4784251" cy="50512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2800"/>
              </a:lnSpc>
              <a:defRPr>
                <a:latin typeface="Calibri (Body)"/>
                <a:ea typeface="Calibri (Body)"/>
                <a:cs typeface="Calibri (Body)"/>
                <a:sym typeface="Calibri (Body)"/>
              </a:defRPr>
            </a:pPr>
            <a:r>
              <a:t>Since 2006 AvaTrade has expanded enormously; with over 400,000 registered customers globally, executing more than two million trades a month. </a:t>
            </a:r>
          </a:p>
          <a:p>
            <a:pPr>
              <a:lnSpc>
                <a:spcPts val="2800"/>
              </a:lnSpc>
              <a:defRPr>
                <a:latin typeface="Calibri (Body)"/>
                <a:ea typeface="Calibri (Body)"/>
                <a:cs typeface="Calibri (Body)"/>
                <a:sym typeface="Calibri (Body)"/>
              </a:defRPr>
            </a:pPr>
          </a:p>
          <a:p>
            <a:pPr>
              <a:lnSpc>
                <a:spcPts val="2800"/>
              </a:lnSpc>
              <a:defRPr>
                <a:latin typeface="Calibri (Body)"/>
                <a:ea typeface="Calibri (Body)"/>
                <a:cs typeface="Calibri (Body)"/>
                <a:sym typeface="Calibri (Body)"/>
              </a:defRPr>
            </a:pPr>
            <a:r>
              <a:t>            The company’s total trading volumes now surpass $70 billion per month. AvaTrade’s user-oriented perspective, combined with solid financial backing, is unique to the field of online trading. From our 24-hour multilingual support desks to our broad range of platforms and services, we have successfully created the optimal trading environment for every level of trader.</a:t>
            </a:r>
          </a:p>
        </p:txBody>
      </p:sp>
      <p:sp>
        <p:nvSpPr>
          <p:cNvPr id="78" name="TextBox 5"/>
          <p:cNvSpPr txBox="1"/>
          <p:nvPr/>
        </p:nvSpPr>
        <p:spPr>
          <a:xfrm>
            <a:off x="5920705" y="6493996"/>
            <a:ext cx="5394200" cy="2779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B00"/>
                </a:solidFill>
              </a:defRPr>
            </a:lvl1pPr>
          </a:lstStyle>
          <a:p>
            <a:pPr/>
            <a:r>
              <a:t>www.avatradeworld.com / info@avatradeworld.com / Follow us on </a:t>
            </a:r>
          </a:p>
        </p:txBody>
      </p:sp>
      <p:pic>
        <p:nvPicPr>
          <p:cNvPr id="79" name="Picture 7" descr="Picture 7"/>
          <p:cNvPicPr>
            <a:picLocks noChangeAspect="1"/>
          </p:cNvPicPr>
          <p:nvPr/>
        </p:nvPicPr>
        <p:blipFill>
          <a:blip r:embed="rId3">
            <a:extLst/>
          </a:blip>
          <a:stretch>
            <a:fillRect/>
          </a:stretch>
        </p:blipFill>
        <p:spPr>
          <a:xfrm>
            <a:off x="11277600" y="6534618"/>
            <a:ext cx="762000" cy="247183"/>
          </a:xfrm>
          <a:prstGeom prst="rect">
            <a:avLst/>
          </a:prstGeom>
          <a:ln w="12700">
            <a:miter lim="400000"/>
          </a:ln>
        </p:spPr>
      </p:pic>
      <p:pic>
        <p:nvPicPr>
          <p:cNvPr id="80" name="Picture 6" descr="Picture 6"/>
          <p:cNvPicPr>
            <a:picLocks noChangeAspect="1"/>
          </p:cNvPicPr>
          <p:nvPr/>
        </p:nvPicPr>
        <p:blipFill>
          <a:blip r:embed="rId4">
            <a:extLst/>
          </a:blip>
          <a:stretch>
            <a:fillRect/>
          </a:stretch>
        </p:blipFill>
        <p:spPr>
          <a:xfrm>
            <a:off x="10591800" y="93071"/>
            <a:ext cx="1408559" cy="92964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Picture 1" descr="Picture 1"/>
          <p:cNvPicPr>
            <a:picLocks noChangeAspect="1"/>
          </p:cNvPicPr>
          <p:nvPr/>
        </p:nvPicPr>
        <p:blipFill>
          <a:blip r:embed="rId2">
            <a:extLst/>
          </a:blip>
          <a:stretch>
            <a:fillRect/>
          </a:stretch>
        </p:blipFill>
        <p:spPr>
          <a:xfrm>
            <a:off x="1522" y="0"/>
            <a:ext cx="12188957" cy="6858000"/>
          </a:xfrm>
          <a:prstGeom prst="rect">
            <a:avLst/>
          </a:prstGeom>
          <a:ln w="12700">
            <a:miter lim="400000"/>
          </a:ln>
        </p:spPr>
      </p:pic>
      <p:sp>
        <p:nvSpPr>
          <p:cNvPr id="289" name="object 40"/>
          <p:cNvSpPr txBox="1"/>
          <p:nvPr/>
        </p:nvSpPr>
        <p:spPr>
          <a:xfrm>
            <a:off x="64573" y="142278"/>
            <a:ext cx="9296401" cy="71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66">
              <a:defRPr spc="120" sz="4000">
                <a:solidFill>
                  <a:srgbClr val="FFFFFF"/>
                </a:solidFill>
                <a:latin typeface="Arial Black"/>
                <a:ea typeface="Arial Black"/>
                <a:cs typeface="Arial Black"/>
                <a:sym typeface="Arial Black"/>
              </a:defRPr>
            </a:pPr>
            <a:r>
              <a:t>4• AVA PERFORMANCE </a:t>
            </a:r>
            <a:r>
              <a:rPr>
                <a:solidFill>
                  <a:srgbClr val="FFFB00"/>
                </a:solidFill>
              </a:rPr>
              <a:t>BONUS</a:t>
            </a:r>
          </a:p>
        </p:txBody>
      </p:sp>
      <p:graphicFrame>
        <p:nvGraphicFramePr>
          <p:cNvPr id="290" name="object 12"/>
          <p:cNvGraphicFramePr/>
          <p:nvPr/>
        </p:nvGraphicFramePr>
        <p:xfrm>
          <a:off x="584577" y="1028659"/>
          <a:ext cx="9682701" cy="541019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01898"/>
                <a:gridCol w="2029959"/>
                <a:gridCol w="1402092"/>
                <a:gridCol w="1254503"/>
                <a:gridCol w="2804184"/>
                <a:gridCol w="1390064"/>
              </a:tblGrid>
              <a:tr h="474553">
                <a:tc>
                  <a:txBody>
                    <a:bodyPr/>
                    <a:lstStyle/>
                    <a:p>
                      <a:pPr algn="ctr">
                        <a:spcBef>
                          <a:spcPts val="200"/>
                        </a:spcBef>
                      </a:pPr>
                      <a:r>
                        <a:rPr spc="-35" sz="1400">
                          <a:solidFill>
                            <a:srgbClr val="FFFFFF"/>
                          </a:solidFill>
                          <a:latin typeface="Arial Black"/>
                          <a:ea typeface="Arial Black"/>
                          <a:cs typeface="Arial Black"/>
                          <a:sym typeface="Arial Black"/>
                        </a:rPr>
                        <a:t>SR.NO</a:t>
                      </a:r>
                    </a:p>
                  </a:txBody>
                  <a:tcPr marL="0" marR="0" marT="0" marB="0" anchor="ctr"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FFC000"/>
                    </a:solidFill>
                  </a:tcPr>
                </a:tc>
                <a:tc>
                  <a:txBody>
                    <a:bodyPr/>
                    <a:lstStyle/>
                    <a:p>
                      <a:pPr algn="ctr">
                        <a:spcBef>
                          <a:spcPts val="200"/>
                        </a:spcBef>
                        <a:defRPr sz="1400">
                          <a:solidFill>
                            <a:srgbClr val="FFFFFF"/>
                          </a:solidFill>
                          <a:latin typeface="Arial Black"/>
                          <a:ea typeface="Arial Black"/>
                          <a:cs typeface="Arial Black"/>
                          <a:sym typeface="Arial Black"/>
                        </a:defRPr>
                      </a:pPr>
                      <a:r>
                        <a:t>DIRECT</a:t>
                      </a:r>
                      <a:r>
                        <a:rPr spc="-55"/>
                        <a:t> </a:t>
                      </a:r>
                      <a:r>
                        <a:rPr spc="-5"/>
                        <a:t>BUSINESS</a:t>
                      </a:r>
                    </a:p>
                  </a:txBody>
                  <a:tcPr marL="0" marR="0" marT="0" marB="0" anchor="ctr"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FFC000"/>
                    </a:solidFill>
                  </a:tcPr>
                </a:tc>
                <a:tc>
                  <a:txBody>
                    <a:bodyPr/>
                    <a:lstStyle/>
                    <a:p>
                      <a:pPr algn="ctr">
                        <a:spcBef>
                          <a:spcPts val="200"/>
                        </a:spcBef>
                      </a:pPr>
                      <a:r>
                        <a:rPr spc="-5" sz="1400">
                          <a:solidFill>
                            <a:srgbClr val="FFFFFF"/>
                          </a:solidFill>
                          <a:latin typeface="Arial Black"/>
                          <a:ea typeface="Arial Black"/>
                          <a:cs typeface="Arial Black"/>
                          <a:sym typeface="Arial Black"/>
                        </a:rPr>
                        <a:t>Team Business</a:t>
                      </a:r>
                    </a:p>
                  </a:txBody>
                  <a:tcPr marL="0" marR="0" marT="0" marB="0" anchor="ctr"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FFC000"/>
                    </a:solidFill>
                  </a:tcPr>
                </a:tc>
                <a:tc>
                  <a:txBody>
                    <a:bodyPr/>
                    <a:lstStyle/>
                    <a:p>
                      <a:pPr algn="ctr">
                        <a:spcBef>
                          <a:spcPts val="200"/>
                        </a:spcBef>
                      </a:pPr>
                      <a:r>
                        <a:rPr sz="1400">
                          <a:solidFill>
                            <a:srgbClr val="FFFFFF"/>
                          </a:solidFill>
                          <a:latin typeface="Arial Black"/>
                          <a:ea typeface="Arial Black"/>
                          <a:cs typeface="Arial Black"/>
                          <a:sym typeface="Arial Black"/>
                        </a:rPr>
                        <a:t>INCOME</a:t>
                      </a:r>
                    </a:p>
                  </a:txBody>
                  <a:tcPr marL="0" marR="0" marT="0" marB="0" anchor="ctr"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FFC000"/>
                    </a:solidFill>
                  </a:tcPr>
                </a:tc>
                <a:tc>
                  <a:txBody>
                    <a:bodyPr/>
                    <a:lstStyle/>
                    <a:p>
                      <a:pPr algn="l">
                        <a:spcBef>
                          <a:spcPts val="200"/>
                        </a:spcBef>
                      </a:pPr>
                      <a:r>
                        <a:rPr spc="-5" sz="1400">
                          <a:solidFill>
                            <a:srgbClr val="FFFFFF"/>
                          </a:solidFill>
                          <a:latin typeface="Arial Black"/>
                          <a:ea typeface="Arial Black"/>
                          <a:cs typeface="Arial Black"/>
                          <a:sym typeface="Arial Black"/>
                        </a:rPr>
                        <a:t>RANK</a:t>
                      </a:r>
                    </a:p>
                  </a:txBody>
                  <a:tcPr marL="0" marR="0" marT="0" marB="0" anchor="ctr"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FFC000"/>
                    </a:solidFill>
                  </a:tcPr>
                </a:tc>
                <a:tc>
                  <a:txBody>
                    <a:bodyPr/>
                    <a:lstStyle/>
                    <a:p>
                      <a:pPr algn="ctr">
                        <a:spcBef>
                          <a:spcPts val="200"/>
                        </a:spcBef>
                      </a:pPr>
                      <a:r>
                        <a:rPr sz="1400">
                          <a:solidFill>
                            <a:srgbClr val="FFFFFF"/>
                          </a:solidFill>
                          <a:latin typeface="Arial Black"/>
                          <a:ea typeface="Arial Black"/>
                          <a:cs typeface="Arial Black"/>
                          <a:sym typeface="Arial Black"/>
                        </a:rPr>
                        <a:t>DAYS</a:t>
                      </a:r>
                    </a:p>
                  </a:txBody>
                  <a:tcPr marL="0" marR="0" marT="0" marB="0" anchor="ctr"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FFC000"/>
                    </a:solidFill>
                  </a:tcPr>
                </a:tc>
              </a:tr>
              <a:tr h="486446">
                <a:tc>
                  <a:txBody>
                    <a:bodyPr/>
                    <a:lstStyle/>
                    <a:p>
                      <a:pPr algn="ctr">
                        <a:spcBef>
                          <a:spcPts val="200"/>
                        </a:spcBef>
                      </a:pPr>
                      <a:r>
                        <a:rPr>
                          <a:solidFill>
                            <a:srgbClr val="FFFFFF"/>
                          </a:solidFill>
                          <a:latin typeface="Arial Black"/>
                          <a:ea typeface="Arial Black"/>
                          <a:cs typeface="Arial Black"/>
                          <a:sym typeface="Arial Black"/>
                        </a:rPr>
                        <a:t>1</a:t>
                      </a:r>
                    </a:p>
                  </a:txBody>
                  <a:tcPr marL="0" marR="0" marT="0" marB="0" anchor="ctr" anchorCtr="0" horzOverflow="overflow">
                    <a:lnL w="12700">
                      <a:solidFill>
                        <a:srgbClr val="FFFFFF"/>
                      </a:solidFill>
                    </a:lnL>
                    <a:lnR w="12700">
                      <a:solidFill>
                        <a:srgbClr val="FFFFFF"/>
                      </a:solidFill>
                    </a:lnR>
                    <a:lnT w="381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$ 100</a:t>
                      </a:r>
                    </a:p>
                  </a:txBody>
                  <a:tcPr marL="0" marR="0" marT="0" marB="0" anchor="ctr" anchorCtr="0" horzOverflow="overflow">
                    <a:lnL w="12700">
                      <a:solidFill>
                        <a:srgbClr val="FFFFFF"/>
                      </a:solidFill>
                    </a:lnL>
                    <a:lnR w="12700">
                      <a:solidFill>
                        <a:srgbClr val="FFFFFF"/>
                      </a:solidFill>
                    </a:lnR>
                    <a:lnT w="381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$ 3000</a:t>
                      </a:r>
                    </a:p>
                  </a:txBody>
                  <a:tcPr marL="0" marR="0" marT="0" marB="0" anchor="ctr" anchorCtr="0" horzOverflow="overflow">
                    <a:lnL w="12700">
                      <a:solidFill>
                        <a:srgbClr val="FFFFFF"/>
                      </a:solidFill>
                    </a:lnL>
                    <a:lnR w="12700">
                      <a:solidFill>
                        <a:srgbClr val="FFFFFF"/>
                      </a:solidFill>
                    </a:lnR>
                    <a:lnT w="381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$10</a:t>
                      </a:r>
                    </a:p>
                  </a:txBody>
                  <a:tcPr marL="0" marR="0" marT="0" marB="0" anchor="ctr" anchorCtr="0" horzOverflow="overflow">
                    <a:lnL w="12700">
                      <a:solidFill>
                        <a:srgbClr val="FFFFFF"/>
                      </a:solidFill>
                    </a:lnL>
                    <a:lnR w="12700">
                      <a:solidFill>
                        <a:srgbClr val="FFFFFF"/>
                      </a:solidFill>
                    </a:lnR>
                    <a:lnT w="38100">
                      <a:solidFill>
                        <a:srgbClr val="FFFFFF"/>
                      </a:solidFill>
                    </a:lnT>
                    <a:lnB w="12700">
                      <a:solidFill>
                        <a:srgbClr val="FFFFFF"/>
                      </a:solidFill>
                    </a:lnB>
                  </a:tcPr>
                </a:tc>
                <a:tc>
                  <a:txBody>
                    <a:bodyPr/>
                    <a:lstStyle/>
                    <a:p>
                      <a:pPr indent="92075" algn="l">
                        <a:spcBef>
                          <a:spcPts val="200"/>
                        </a:spcBef>
                        <a:defRPr>
                          <a:solidFill>
                            <a:srgbClr val="FFFFFF"/>
                          </a:solidFill>
                          <a:latin typeface="Arial Black"/>
                          <a:ea typeface="Arial Black"/>
                          <a:cs typeface="Arial Black"/>
                          <a:sym typeface="Arial Black"/>
                        </a:defRPr>
                      </a:pPr>
                      <a:r>
                        <a:t>AVA</a:t>
                      </a:r>
                      <a:r>
                        <a:rPr spc="-40"/>
                        <a:t> </a:t>
                      </a:r>
                      <a:r>
                        <a:rPr spc="-5"/>
                        <a:t>Trader</a:t>
                      </a:r>
                    </a:p>
                  </a:txBody>
                  <a:tcPr marL="0" marR="0" marT="0" marB="0" anchor="ctr" anchorCtr="0" horzOverflow="overflow">
                    <a:lnL w="12700">
                      <a:solidFill>
                        <a:srgbClr val="FFFFFF"/>
                      </a:solidFill>
                    </a:lnL>
                    <a:lnR w="12700">
                      <a:solidFill>
                        <a:srgbClr val="FFFFFF"/>
                      </a:solidFill>
                    </a:lnR>
                    <a:lnT w="381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30</a:t>
                      </a:r>
                    </a:p>
                  </a:txBody>
                  <a:tcPr marL="0" marR="0" marT="0" marB="0" anchor="ctr" anchorCtr="0" horzOverflow="overflow">
                    <a:lnL w="12700">
                      <a:solidFill>
                        <a:srgbClr val="FFFFFF"/>
                      </a:solidFill>
                    </a:lnL>
                    <a:lnR w="12700">
                      <a:solidFill>
                        <a:srgbClr val="FFFFFF"/>
                      </a:solidFill>
                    </a:lnR>
                    <a:lnT w="38100">
                      <a:solidFill>
                        <a:srgbClr val="FFFFFF"/>
                      </a:solidFill>
                    </a:lnT>
                    <a:lnB w="12700">
                      <a:solidFill>
                        <a:srgbClr val="FFFFFF"/>
                      </a:solidFill>
                    </a:lnB>
                  </a:tcPr>
                </a:tc>
              </a:tr>
              <a:tr h="486445">
                <a:tc>
                  <a:txBody>
                    <a:bodyPr/>
                    <a:lstStyle/>
                    <a:p>
                      <a:pPr algn="ctr">
                        <a:spcBef>
                          <a:spcPts val="200"/>
                        </a:spcBef>
                      </a:pPr>
                      <a:r>
                        <a:rPr>
                          <a:solidFill>
                            <a:srgbClr val="FFFFFF"/>
                          </a:solidFill>
                          <a:latin typeface="Arial Black"/>
                          <a:ea typeface="Arial Black"/>
                          <a:cs typeface="Arial Black"/>
                          <a:sym typeface="Arial Black"/>
                        </a:rPr>
                        <a:t>2</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$ 200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$ 7000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$20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indent="92075" algn="l">
                        <a:spcBef>
                          <a:spcPts val="200"/>
                        </a:spcBef>
                        <a:defRPr>
                          <a:solidFill>
                            <a:srgbClr val="FFFFFF"/>
                          </a:solidFill>
                          <a:latin typeface="Arial Black"/>
                          <a:ea typeface="Arial Black"/>
                          <a:cs typeface="Arial Black"/>
                          <a:sym typeface="Arial Black"/>
                        </a:defRPr>
                      </a:pPr>
                      <a:r>
                        <a:t>AVA</a:t>
                      </a:r>
                      <a:r>
                        <a:rPr spc="-25"/>
                        <a:t> </a:t>
                      </a:r>
                      <a:r>
                        <a:t>Smart</a:t>
                      </a:r>
                      <a:r>
                        <a:rPr spc="-25"/>
                        <a:t> </a:t>
                      </a:r>
                      <a:r>
                        <a:rPr spc="-5"/>
                        <a:t>Trader</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45</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r>
              <a:tr h="486446">
                <a:tc>
                  <a:txBody>
                    <a:bodyPr/>
                    <a:lstStyle/>
                    <a:p>
                      <a:pPr algn="ctr">
                        <a:spcBef>
                          <a:spcPts val="200"/>
                        </a:spcBef>
                      </a:pPr>
                      <a:r>
                        <a:rPr>
                          <a:solidFill>
                            <a:srgbClr val="FFFFFF"/>
                          </a:solidFill>
                          <a:latin typeface="Arial Black"/>
                          <a:ea typeface="Arial Black"/>
                          <a:cs typeface="Arial Black"/>
                          <a:sym typeface="Arial Black"/>
                        </a:rPr>
                        <a:t>3</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$ 500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$ 14000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$50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indent="92075" algn="l">
                        <a:spcBef>
                          <a:spcPts val="200"/>
                        </a:spcBef>
                        <a:defRPr>
                          <a:solidFill>
                            <a:srgbClr val="FFFFFF"/>
                          </a:solidFill>
                          <a:latin typeface="Arial Black"/>
                          <a:ea typeface="Arial Black"/>
                          <a:cs typeface="Arial Black"/>
                          <a:sym typeface="Arial Black"/>
                        </a:defRPr>
                      </a:pPr>
                      <a:r>
                        <a:t>AVA</a:t>
                      </a:r>
                      <a:r>
                        <a:rPr spc="-30"/>
                        <a:t> </a:t>
                      </a:r>
                      <a:r>
                        <a:rPr spc="-5"/>
                        <a:t>Pro</a:t>
                      </a:r>
                      <a:r>
                        <a:rPr spc="-30"/>
                        <a:t> </a:t>
                      </a:r>
                      <a:r>
                        <a:rPr spc="-5"/>
                        <a:t>Trader</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45</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r>
              <a:tr h="486446">
                <a:tc>
                  <a:txBody>
                    <a:bodyPr/>
                    <a:lstStyle/>
                    <a:p>
                      <a:pPr algn="ctr">
                        <a:spcBef>
                          <a:spcPts val="200"/>
                        </a:spcBef>
                      </a:pPr>
                      <a:r>
                        <a:rPr>
                          <a:solidFill>
                            <a:srgbClr val="FFFFFF"/>
                          </a:solidFill>
                          <a:latin typeface="Arial Black"/>
                          <a:ea typeface="Arial Black"/>
                          <a:cs typeface="Arial Black"/>
                          <a:sym typeface="Arial Black"/>
                        </a:rPr>
                        <a:t>4</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$ 1000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$ 30000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$100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indent="92075" algn="l">
                        <a:spcBef>
                          <a:spcPts val="200"/>
                        </a:spcBef>
                        <a:defRPr>
                          <a:solidFill>
                            <a:srgbClr val="FFFFFF"/>
                          </a:solidFill>
                          <a:latin typeface="Arial Black"/>
                          <a:ea typeface="Arial Black"/>
                          <a:cs typeface="Arial Black"/>
                          <a:sym typeface="Arial Black"/>
                        </a:defRPr>
                      </a:pPr>
                      <a:r>
                        <a:t>AVA</a:t>
                      </a:r>
                      <a:r>
                        <a:rPr spc="-20"/>
                        <a:t> </a:t>
                      </a:r>
                      <a:r>
                        <a:rPr spc="-5"/>
                        <a:t>Bronze</a:t>
                      </a:r>
                      <a:r>
                        <a:rPr spc="-20"/>
                        <a:t> </a:t>
                      </a:r>
                      <a:r>
                        <a:rPr spc="-5"/>
                        <a:t>Trader</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45</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r>
              <a:tr h="486446">
                <a:tc>
                  <a:txBody>
                    <a:bodyPr/>
                    <a:lstStyle/>
                    <a:p>
                      <a:pPr algn="ctr">
                        <a:spcBef>
                          <a:spcPts val="200"/>
                        </a:spcBef>
                      </a:pPr>
                      <a:r>
                        <a:rPr>
                          <a:solidFill>
                            <a:srgbClr val="FFFFFF"/>
                          </a:solidFill>
                          <a:latin typeface="Arial Black"/>
                          <a:ea typeface="Arial Black"/>
                          <a:cs typeface="Arial Black"/>
                          <a:sym typeface="Arial Black"/>
                        </a:rPr>
                        <a:t>5</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$ 1500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$ 60000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$200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indent="92075" algn="l">
                        <a:spcBef>
                          <a:spcPts val="200"/>
                        </a:spcBef>
                        <a:defRPr>
                          <a:solidFill>
                            <a:srgbClr val="FFFFFF"/>
                          </a:solidFill>
                          <a:latin typeface="Arial Black"/>
                          <a:ea typeface="Arial Black"/>
                          <a:cs typeface="Arial Black"/>
                          <a:sym typeface="Arial Black"/>
                        </a:defRPr>
                      </a:pPr>
                      <a:r>
                        <a:t>AVA</a:t>
                      </a:r>
                      <a:r>
                        <a:rPr spc="-20"/>
                        <a:t> </a:t>
                      </a:r>
                      <a:r>
                        <a:rPr spc="-5"/>
                        <a:t>Silver</a:t>
                      </a:r>
                      <a:r>
                        <a:rPr spc="-15"/>
                        <a:t> </a:t>
                      </a:r>
                      <a:r>
                        <a:rPr spc="-5"/>
                        <a:t>Trader</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45</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r>
              <a:tr h="486446">
                <a:tc>
                  <a:txBody>
                    <a:bodyPr/>
                    <a:lstStyle/>
                    <a:p>
                      <a:pPr algn="ctr">
                        <a:spcBef>
                          <a:spcPts val="200"/>
                        </a:spcBef>
                      </a:pPr>
                      <a:r>
                        <a:rPr>
                          <a:solidFill>
                            <a:srgbClr val="FFFFFF"/>
                          </a:solidFill>
                          <a:latin typeface="Arial Black"/>
                          <a:ea typeface="Arial Black"/>
                          <a:cs typeface="Arial Black"/>
                          <a:sym typeface="Arial Black"/>
                        </a:rPr>
                        <a:t>6</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$ 2000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$ 120000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$400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indent="92075" algn="l">
                        <a:spcBef>
                          <a:spcPts val="200"/>
                        </a:spcBef>
                        <a:defRPr>
                          <a:solidFill>
                            <a:srgbClr val="FFFFFF"/>
                          </a:solidFill>
                          <a:latin typeface="Arial Black"/>
                          <a:ea typeface="Arial Black"/>
                          <a:cs typeface="Arial Black"/>
                          <a:sym typeface="Arial Black"/>
                        </a:defRPr>
                      </a:pPr>
                      <a:r>
                        <a:t>AVA</a:t>
                      </a:r>
                      <a:r>
                        <a:rPr spc="-30"/>
                        <a:t> </a:t>
                      </a:r>
                      <a:r>
                        <a:rPr spc="-5"/>
                        <a:t>Gold</a:t>
                      </a:r>
                      <a:r>
                        <a:rPr spc="-15"/>
                        <a:t> </a:t>
                      </a:r>
                      <a:r>
                        <a:rPr spc="-5"/>
                        <a:t>Trader</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Lifetime</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r>
              <a:tr h="486445">
                <a:tc>
                  <a:txBody>
                    <a:bodyPr/>
                    <a:lstStyle/>
                    <a:p>
                      <a:pPr algn="ctr">
                        <a:spcBef>
                          <a:spcPts val="200"/>
                        </a:spcBef>
                      </a:pPr>
                      <a:r>
                        <a:rPr>
                          <a:solidFill>
                            <a:srgbClr val="FFFFFF"/>
                          </a:solidFill>
                          <a:latin typeface="Arial Black"/>
                          <a:ea typeface="Arial Black"/>
                          <a:cs typeface="Arial Black"/>
                          <a:sym typeface="Arial Black"/>
                        </a:rPr>
                        <a:t>7</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$ 3000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$ 200000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$800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indent="92075" algn="l">
                        <a:spcBef>
                          <a:spcPts val="200"/>
                        </a:spcBef>
                        <a:defRPr>
                          <a:solidFill>
                            <a:srgbClr val="FFFFFF"/>
                          </a:solidFill>
                          <a:latin typeface="Arial Black"/>
                          <a:ea typeface="Arial Black"/>
                          <a:cs typeface="Arial Black"/>
                          <a:sym typeface="Arial Black"/>
                        </a:defRPr>
                      </a:pPr>
                      <a:r>
                        <a:t>AVA</a:t>
                      </a:r>
                      <a:r>
                        <a:rPr spc="-25"/>
                        <a:t> </a:t>
                      </a:r>
                      <a:r>
                        <a:rPr spc="-5"/>
                        <a:t>Platinum</a:t>
                      </a:r>
                      <a:r>
                        <a:rPr spc="-15"/>
                        <a:t> </a:t>
                      </a:r>
                      <a:r>
                        <a:rPr spc="-5"/>
                        <a:t>Trader</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Lifetime</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r>
              <a:tr h="486445">
                <a:tc>
                  <a:txBody>
                    <a:bodyPr/>
                    <a:lstStyle/>
                    <a:p>
                      <a:pPr algn="ctr">
                        <a:spcBef>
                          <a:spcPts val="200"/>
                        </a:spcBef>
                      </a:pPr>
                      <a:r>
                        <a:rPr>
                          <a:solidFill>
                            <a:srgbClr val="FFFFFF"/>
                          </a:solidFill>
                          <a:latin typeface="Arial Black"/>
                          <a:ea typeface="Arial Black"/>
                          <a:cs typeface="Arial Black"/>
                          <a:sym typeface="Arial Black"/>
                        </a:rPr>
                        <a:t>8</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$ 5000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$ 500000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$1500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indent="92075" algn="l">
                        <a:spcBef>
                          <a:spcPts val="200"/>
                        </a:spcBef>
                        <a:defRPr>
                          <a:solidFill>
                            <a:srgbClr val="FFFFFF"/>
                          </a:solidFill>
                          <a:latin typeface="Arial Black"/>
                          <a:ea typeface="Arial Black"/>
                          <a:cs typeface="Arial Black"/>
                          <a:sym typeface="Arial Black"/>
                        </a:defRPr>
                      </a:pPr>
                      <a:r>
                        <a:t>AVA</a:t>
                      </a:r>
                      <a:r>
                        <a:rPr spc="-30"/>
                        <a:t> </a:t>
                      </a:r>
                      <a:r>
                        <a:rPr spc="-5"/>
                        <a:t>Dimond</a:t>
                      </a:r>
                      <a:r>
                        <a:rPr spc="-15"/>
                        <a:t> </a:t>
                      </a:r>
                      <a:r>
                        <a:rPr spc="-5"/>
                        <a:t>Trader</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Lifetime</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r>
              <a:tr h="541613">
                <a:tc>
                  <a:txBody>
                    <a:bodyPr/>
                    <a:lstStyle/>
                    <a:p>
                      <a:pPr algn="ctr">
                        <a:spcBef>
                          <a:spcPts val="200"/>
                        </a:spcBef>
                      </a:pPr>
                      <a:r>
                        <a:rPr>
                          <a:solidFill>
                            <a:srgbClr val="FFFFFF"/>
                          </a:solidFill>
                          <a:latin typeface="Arial Black"/>
                          <a:ea typeface="Arial Black"/>
                          <a:cs typeface="Arial Black"/>
                          <a:sym typeface="Arial Black"/>
                        </a:rPr>
                        <a:t>9</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$ 10000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$ 1000000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$3000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indent="92075" algn="l">
                        <a:spcBef>
                          <a:spcPts val="200"/>
                        </a:spcBef>
                        <a:defRPr>
                          <a:solidFill>
                            <a:srgbClr val="FFFFFF"/>
                          </a:solidFill>
                          <a:latin typeface="Arial Black"/>
                          <a:ea typeface="Arial Black"/>
                          <a:cs typeface="Arial Black"/>
                          <a:sym typeface="Arial Black"/>
                        </a:defRPr>
                      </a:pPr>
                      <a:r>
                        <a:t>AVA</a:t>
                      </a:r>
                      <a:r>
                        <a:rPr spc="-15"/>
                        <a:t> </a:t>
                      </a:r>
                      <a:r>
                        <a:rPr spc="-5"/>
                        <a:t>Pearl Trader</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Lifetime</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r>
              <a:tr h="502466">
                <a:tc>
                  <a:txBody>
                    <a:bodyPr/>
                    <a:lstStyle/>
                    <a:p>
                      <a:pPr algn="ctr">
                        <a:spcBef>
                          <a:spcPts val="200"/>
                        </a:spcBef>
                      </a:pPr>
                      <a:r>
                        <a:rPr spc="-5">
                          <a:solidFill>
                            <a:srgbClr val="FFFFFF"/>
                          </a:solidFill>
                          <a:latin typeface="Arial Black"/>
                          <a:ea typeface="Arial Black"/>
                          <a:cs typeface="Arial Black"/>
                          <a:sym typeface="Arial Black"/>
                        </a:rPr>
                        <a:t>10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$ 20000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$ 2000000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$5000</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indent="92075" algn="l">
                        <a:spcBef>
                          <a:spcPts val="200"/>
                        </a:spcBef>
                        <a:defRPr>
                          <a:solidFill>
                            <a:srgbClr val="FFFFFF"/>
                          </a:solidFill>
                          <a:latin typeface="Arial Black"/>
                          <a:ea typeface="Arial Black"/>
                          <a:cs typeface="Arial Black"/>
                          <a:sym typeface="Arial Black"/>
                        </a:defRPr>
                      </a:pPr>
                      <a:r>
                        <a:t>AVA</a:t>
                      </a:r>
                      <a:r>
                        <a:rPr spc="-34"/>
                        <a:t> </a:t>
                      </a:r>
                      <a:r>
                        <a:rPr spc="-5"/>
                        <a:t>Emerald</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spcBef>
                          <a:spcPts val="200"/>
                        </a:spcBef>
                      </a:pPr>
                      <a:r>
                        <a:rPr spc="-5">
                          <a:solidFill>
                            <a:srgbClr val="FFFFFF"/>
                          </a:solidFill>
                          <a:latin typeface="Arial Black"/>
                          <a:ea typeface="Arial Black"/>
                          <a:cs typeface="Arial Black"/>
                          <a:sym typeface="Arial Black"/>
                        </a:rPr>
                        <a:t>Lifetime</a:t>
                      </a:r>
                    </a:p>
                  </a:txBody>
                  <a:tcPr marL="0" marR="0" marT="0" marB="0" anchor="ctr" anchorCtr="0" horzOverflow="overflow">
                    <a:lnL w="12700">
                      <a:solidFill>
                        <a:srgbClr val="FFFFFF"/>
                      </a:solidFill>
                    </a:lnL>
                    <a:lnR w="12700">
                      <a:solidFill>
                        <a:srgbClr val="FFFFFF"/>
                      </a:solidFill>
                    </a:lnR>
                    <a:lnT w="12700">
                      <a:solidFill>
                        <a:srgbClr val="FFFFFF"/>
                      </a:solidFill>
                    </a:lnT>
                    <a:lnB w="12700">
                      <a:solidFill>
                        <a:srgbClr val="FFFFFF"/>
                      </a:solidFill>
                    </a:lnB>
                  </a:tcPr>
                </a:tc>
              </a:tr>
            </a:tbl>
          </a:graphicData>
        </a:graphic>
      </p:graphicFrame>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2" name="Picture 1" descr="Picture 1"/>
          <p:cNvPicPr>
            <a:picLocks noChangeAspect="1"/>
          </p:cNvPicPr>
          <p:nvPr/>
        </p:nvPicPr>
        <p:blipFill>
          <a:blip r:embed="rId2">
            <a:extLst/>
          </a:blip>
          <a:stretch>
            <a:fillRect/>
          </a:stretch>
        </p:blipFill>
        <p:spPr>
          <a:xfrm>
            <a:off x="1522" y="0"/>
            <a:ext cx="12188957" cy="6858000"/>
          </a:xfrm>
          <a:prstGeom prst="rect">
            <a:avLst/>
          </a:prstGeom>
          <a:ln w="12700">
            <a:miter lim="400000"/>
          </a:ln>
        </p:spPr>
      </p:pic>
      <p:sp>
        <p:nvSpPr>
          <p:cNvPr id="293" name="Terms &amp; Conditions"/>
          <p:cNvSpPr txBox="1"/>
          <p:nvPr>
            <p:ph type="title" idx="4294967295"/>
          </p:nvPr>
        </p:nvSpPr>
        <p:spPr>
          <a:xfrm>
            <a:off x="169436" y="135209"/>
            <a:ext cx="7037501" cy="843824"/>
          </a:xfrm>
          <a:prstGeom prst="rect">
            <a:avLst/>
          </a:prstGeom>
        </p:spPr>
        <p:txBody>
          <a:bodyPr/>
          <a:lstStyle/>
          <a:p>
            <a:pPr indent="12700">
              <a:spcBef>
                <a:spcPts val="100"/>
              </a:spcBef>
              <a:defRPr b="1" spc="-200" sz="5400">
                <a:solidFill>
                  <a:srgbClr val="FFFFFF"/>
                </a:solidFill>
                <a:latin typeface="Poppins Medium"/>
                <a:ea typeface="Poppins Medium"/>
                <a:cs typeface="Poppins Medium"/>
                <a:sym typeface="Poppins Medium"/>
              </a:defRPr>
            </a:pPr>
            <a:r>
              <a:t>Terms &amp; </a:t>
            </a:r>
            <a:r>
              <a:rPr>
                <a:solidFill>
                  <a:srgbClr val="FFFB00"/>
                </a:solidFill>
              </a:rPr>
              <a:t>Conditions</a:t>
            </a:r>
          </a:p>
        </p:txBody>
      </p:sp>
      <p:sp>
        <p:nvSpPr>
          <p:cNvPr id="294" name="object 15"/>
          <p:cNvSpPr txBox="1"/>
          <p:nvPr/>
        </p:nvSpPr>
        <p:spPr>
          <a:xfrm>
            <a:off x="335314" y="1117255"/>
            <a:ext cx="11946891" cy="460394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457200">
              <a:lnSpc>
                <a:spcPct val="150000"/>
              </a:lnSpc>
              <a:buSzPct val="100000"/>
              <a:buFont typeface="Calibri"/>
              <a:buChar char="✓"/>
              <a:defRPr sz="2000">
                <a:solidFill>
                  <a:srgbClr val="FFFFFF"/>
                </a:solidFill>
              </a:defRPr>
            </a:pPr>
            <a:r>
              <a:t>Registration Free.</a:t>
            </a:r>
          </a:p>
          <a:p>
            <a:pPr marL="469900" marR="2836545" indent="-457200">
              <a:lnSpc>
                <a:spcPct val="150000"/>
              </a:lnSpc>
              <a:spcBef>
                <a:spcPts val="500"/>
              </a:spcBef>
              <a:buSzPct val="100000"/>
              <a:buFont typeface="Calibri"/>
              <a:buChar char="✓"/>
              <a:defRPr sz="2000">
                <a:solidFill>
                  <a:srgbClr val="FFFFFF"/>
                </a:solidFill>
              </a:defRPr>
            </a:pPr>
            <a:r>
              <a:t>Activation Only Minimum $ 20.</a:t>
            </a:r>
          </a:p>
          <a:p>
            <a:pPr marL="457200" indent="-457200">
              <a:lnSpc>
                <a:spcPct val="150000"/>
              </a:lnSpc>
              <a:buSzPct val="100000"/>
              <a:buFont typeface="Calibri"/>
              <a:buChar char="✓"/>
              <a:defRPr sz="2000">
                <a:solidFill>
                  <a:srgbClr val="FFFFFF"/>
                </a:solidFill>
              </a:defRPr>
            </a:pPr>
            <a:r>
              <a:t>Minimum Withdrawal $20.</a:t>
            </a:r>
          </a:p>
          <a:p>
            <a:pPr marL="457200" indent="-457200">
              <a:lnSpc>
                <a:spcPct val="150000"/>
              </a:lnSpc>
              <a:buSzPct val="100000"/>
              <a:buFont typeface="Calibri"/>
              <a:buChar char="✓"/>
              <a:defRPr sz="2000">
                <a:solidFill>
                  <a:srgbClr val="FFFFFF"/>
                </a:solidFill>
              </a:defRPr>
            </a:pPr>
            <a:r>
              <a:t>Minimum Investment $100 for level income.</a:t>
            </a:r>
          </a:p>
          <a:p>
            <a:pPr marL="457200" indent="-457200">
              <a:lnSpc>
                <a:spcPct val="150000"/>
              </a:lnSpc>
              <a:buSzPct val="100000"/>
              <a:buFont typeface="Calibri"/>
              <a:buChar char="✓"/>
              <a:defRPr sz="2000">
                <a:solidFill>
                  <a:srgbClr val="FFFFFF"/>
                </a:solidFill>
              </a:defRPr>
            </a:pPr>
            <a:r>
              <a:t>Earning Potential Is 3 X ( 3 Times )</a:t>
            </a:r>
          </a:p>
          <a:p>
            <a:pPr>
              <a:lnSpc>
                <a:spcPct val="150000"/>
              </a:lnSpc>
              <a:defRPr sz="2000">
                <a:solidFill>
                  <a:srgbClr val="FFFFFF"/>
                </a:solidFill>
              </a:defRPr>
            </a:pPr>
            <a:r>
              <a:t>     For Example:- If You Invest $100, You May Earn 3 Times I.E. $300.</a:t>
            </a:r>
          </a:p>
          <a:p>
            <a:pPr marL="457200" indent="-457200">
              <a:lnSpc>
                <a:spcPct val="150000"/>
              </a:lnSpc>
              <a:buSzPct val="100000"/>
              <a:buFont typeface="Calibri"/>
              <a:buChar char="✓"/>
              <a:defRPr sz="2000">
                <a:solidFill>
                  <a:srgbClr val="FFFFFF"/>
                </a:solidFill>
              </a:defRPr>
            </a:pPr>
            <a:r>
              <a:t>You Have To Reinvest Your Account After Getting 3X ( 3 Times of Your Investment ) to Continue Getting Smooth Earnings.</a:t>
            </a:r>
          </a:p>
          <a:p>
            <a:pPr marL="457200" indent="-457200">
              <a:lnSpc>
                <a:spcPct val="150000"/>
              </a:lnSpc>
              <a:buSzPct val="100000"/>
              <a:buFont typeface="Calibri"/>
              <a:buChar char="✓"/>
              <a:defRPr sz="2000">
                <a:solidFill>
                  <a:srgbClr val="FFFFFF"/>
                </a:solidFill>
              </a:defRPr>
            </a:pPr>
            <a:r>
              <a:t>The Deduction Will Be 10% and Will Apply To Every Withdrawal.</a:t>
            </a:r>
          </a:p>
          <a:p>
            <a:pPr marL="457200" indent="-457200">
              <a:lnSpc>
                <a:spcPct val="150000"/>
              </a:lnSpc>
              <a:buSzPct val="100000"/>
              <a:buFont typeface="Calibri"/>
              <a:buChar char="✓"/>
              <a:defRPr sz="2000">
                <a:solidFill>
                  <a:srgbClr val="FFFFFF"/>
                </a:solidFill>
              </a:defRPr>
            </a:pPr>
            <a:r>
              <a:t>Principal Amount Withdraw anytime.</a:t>
            </a:r>
          </a:p>
          <a:p>
            <a:pPr marL="457200" indent="-457200">
              <a:lnSpc>
                <a:spcPct val="150000"/>
              </a:lnSpc>
              <a:buSzPct val="100000"/>
              <a:buFont typeface="Calibri"/>
              <a:buChar char="✓"/>
              <a:defRPr sz="2000">
                <a:solidFill>
                  <a:srgbClr val="FFFFFF"/>
                </a:solidFill>
              </a:defRPr>
            </a:pPr>
            <a:r>
              <a:t>Matching will be calculated on 40:40:20 ratio</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object 40"/>
          <p:cNvSpPr txBox="1"/>
          <p:nvPr/>
        </p:nvSpPr>
        <p:spPr>
          <a:xfrm>
            <a:off x="609600" y="374963"/>
            <a:ext cx="5943600" cy="142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8466">
              <a:defRPr spc="120" sz="4000">
                <a:solidFill>
                  <a:srgbClr val="FFFFFF"/>
                </a:solidFill>
                <a:latin typeface="Arial Black"/>
                <a:ea typeface="Arial Black"/>
                <a:cs typeface="Arial Black"/>
                <a:sym typeface="Arial Black"/>
              </a:defRPr>
            </a:lvl1pPr>
          </a:lstStyle>
          <a:p>
            <a:pPr/>
            <a:r>
              <a:t>3• AVA DAILY TRADE PROFIT</a:t>
            </a:r>
          </a:p>
        </p:txBody>
      </p:sp>
      <p:pic>
        <p:nvPicPr>
          <p:cNvPr id="297" name="Picture 2" descr="Picture 2"/>
          <p:cNvPicPr>
            <a:picLocks noChangeAspect="1"/>
          </p:cNvPicPr>
          <p:nvPr/>
        </p:nvPicPr>
        <p:blipFill>
          <a:blip r:embed="rId2">
            <a:extLst/>
          </a:blip>
          <a:stretch>
            <a:fillRect/>
          </a:stretch>
        </p:blipFill>
        <p:spPr>
          <a:xfrm>
            <a:off x="1522" y="-12700"/>
            <a:ext cx="12188957" cy="6858000"/>
          </a:xfrm>
          <a:prstGeom prst="rect">
            <a:avLst/>
          </a:prstGeom>
          <a:ln w="12700">
            <a:miter lim="400000"/>
          </a:ln>
        </p:spPr>
      </p:pic>
      <p:sp>
        <p:nvSpPr>
          <p:cNvPr id="298" name="TextBox 4"/>
          <p:cNvSpPr txBox="1"/>
          <p:nvPr/>
        </p:nvSpPr>
        <p:spPr>
          <a:xfrm>
            <a:off x="266107" y="5334001"/>
            <a:ext cx="6918198" cy="3401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i="1" sz="2000">
                <a:solidFill>
                  <a:srgbClr val="FFFB00"/>
                </a:solidFill>
              </a:defRPr>
            </a:lvl1pPr>
          </a:lstStyle>
          <a:p>
            <a:pPr/>
            <a:r>
              <a:t>www.avatradeworld.com / info@avatradeworld.com</a:t>
            </a:r>
          </a:p>
        </p:txBody>
      </p:sp>
      <p:sp>
        <p:nvSpPr>
          <p:cNvPr id="299" name="object 40"/>
          <p:cNvSpPr txBox="1"/>
          <p:nvPr/>
        </p:nvSpPr>
        <p:spPr>
          <a:xfrm>
            <a:off x="-922994" y="3234362"/>
            <a:ext cx="9296401" cy="1435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8466" algn="ctr">
              <a:defRPr spc="120" sz="8000">
                <a:solidFill>
                  <a:srgbClr val="FFFFFF"/>
                </a:solidFill>
                <a:latin typeface="Arial Black"/>
                <a:ea typeface="Arial Black"/>
                <a:cs typeface="Arial Black"/>
                <a:sym typeface="Arial Black"/>
              </a:defRPr>
            </a:lvl1pPr>
          </a:lstStyle>
          <a:p>
            <a:pPr/>
            <a:r>
              <a:t>THANK YOU</a:t>
            </a:r>
          </a:p>
        </p:txBody>
      </p:sp>
      <p:pic>
        <p:nvPicPr>
          <p:cNvPr id="300" name="Picture 3" descr="Picture 3"/>
          <p:cNvPicPr>
            <a:picLocks noChangeAspect="1"/>
          </p:cNvPicPr>
          <p:nvPr/>
        </p:nvPicPr>
        <p:blipFill>
          <a:blip r:embed="rId3">
            <a:extLst/>
          </a:blip>
          <a:stretch>
            <a:fillRect/>
          </a:stretch>
        </p:blipFill>
        <p:spPr>
          <a:xfrm>
            <a:off x="2020441" y="919733"/>
            <a:ext cx="2971802" cy="196139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 name="object 2" descr="object 2"/>
          <p:cNvPicPr>
            <a:picLocks noChangeAspect="1"/>
          </p:cNvPicPr>
          <p:nvPr/>
        </p:nvPicPr>
        <p:blipFill>
          <a:blip r:embed="rId2">
            <a:extLst/>
          </a:blip>
          <a:stretch>
            <a:fillRect/>
          </a:stretch>
        </p:blipFill>
        <p:spPr>
          <a:xfrm>
            <a:off x="1522" y="0"/>
            <a:ext cx="12188954" cy="6858000"/>
          </a:xfrm>
          <a:prstGeom prst="rect">
            <a:avLst/>
          </a:prstGeom>
          <a:ln w="12700">
            <a:miter lim="400000"/>
          </a:ln>
        </p:spPr>
      </p:pic>
      <p:pic>
        <p:nvPicPr>
          <p:cNvPr id="83" name="object 13" descr="object 13"/>
          <p:cNvPicPr>
            <a:picLocks noChangeAspect="1"/>
          </p:cNvPicPr>
          <p:nvPr/>
        </p:nvPicPr>
        <p:blipFill>
          <a:blip r:embed="rId3">
            <a:extLst/>
          </a:blip>
          <a:stretch>
            <a:fillRect/>
          </a:stretch>
        </p:blipFill>
        <p:spPr>
          <a:xfrm>
            <a:off x="11277600" y="6400800"/>
            <a:ext cx="762000" cy="246889"/>
          </a:xfrm>
          <a:prstGeom prst="rect">
            <a:avLst/>
          </a:prstGeom>
          <a:ln w="12700">
            <a:miter lim="400000"/>
          </a:ln>
        </p:spPr>
      </p:pic>
      <p:sp>
        <p:nvSpPr>
          <p:cNvPr id="84" name="object 7"/>
          <p:cNvSpPr txBox="1"/>
          <p:nvPr/>
        </p:nvSpPr>
        <p:spPr>
          <a:xfrm>
            <a:off x="5911332" y="6424231"/>
            <a:ext cx="5246373" cy="20002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nSpc>
                <a:spcPts val="1500"/>
              </a:lnSpc>
              <a:defRPr i="1" spc="-10" sz="1500" u="sng">
                <a:solidFill>
                  <a:srgbClr val="FFFB00"/>
                </a:solidFill>
                <a:uFill>
                  <a:solidFill>
                    <a:srgbClr val="FFFFFF"/>
                  </a:solidFill>
                </a:uFill>
              </a:defRPr>
            </a:pPr>
            <a:r>
              <a:rPr>
                <a:solidFill>
                  <a:srgbClr val="0000FF"/>
                </a:solidFill>
                <a:uFill>
                  <a:solidFill>
                    <a:srgbClr val="0000FF"/>
                  </a:solidFill>
                </a:uFill>
                <a:hlinkClick r:id="rId4" invalidUrl="" action="" tgtFrame="" tooltip="" history="1" highlightClick="0" endSnd="0"/>
              </a:rPr>
              <a:t>www.hammertradex.com</a:t>
            </a:r>
            <a:r>
              <a:rPr spc="40">
                <a:solidFill>
                  <a:srgbClr val="0000FF"/>
                </a:solidFill>
                <a:uFill>
                  <a:solidFill>
                    <a:srgbClr val="0000FF"/>
                  </a:solidFill>
                </a:uFill>
                <a:hlinkClick r:id="rId5" invalidUrl="" action="" tgtFrame="" tooltip="" history="1" highlightClick="0" endSnd="0"/>
              </a:rPr>
              <a:t> </a:t>
            </a:r>
            <a:r>
              <a:rPr spc="0" u="none">
                <a:solidFill>
                  <a:srgbClr val="FFFFFF"/>
                </a:solidFill>
                <a:uFillTx/>
              </a:rPr>
              <a:t>/</a:t>
            </a:r>
            <a:r>
              <a:rPr spc="5" u="none">
                <a:solidFill>
                  <a:srgbClr val="FFFFFF"/>
                </a:solidFill>
                <a:uFillTx/>
              </a:rPr>
              <a:t> </a:t>
            </a:r>
            <a:r>
              <a:rPr>
                <a:solidFill>
                  <a:srgbClr val="0000FF"/>
                </a:solidFill>
                <a:uFill>
                  <a:solidFill>
                    <a:srgbClr val="0000FF"/>
                  </a:solidFill>
                </a:uFill>
                <a:hlinkClick r:id="rId6" invalidUrl="" action="" tgtFrame="" tooltip="" history="1" highlightClick="0" endSnd="0"/>
              </a:rPr>
              <a:t>info@hammertradex.com</a:t>
            </a:r>
            <a:r>
              <a:rPr spc="45">
                <a:solidFill>
                  <a:srgbClr val="0000FF"/>
                </a:solidFill>
                <a:uFill>
                  <a:solidFill>
                    <a:srgbClr val="0000FF"/>
                  </a:solidFill>
                </a:uFill>
                <a:hlinkClick r:id="rId7" invalidUrl="" action="" tgtFrame="" tooltip="" history="1" highlightClick="0" endSnd="0"/>
              </a:rPr>
              <a:t> </a:t>
            </a:r>
            <a:r>
              <a:rPr spc="0" u="none">
                <a:solidFill>
                  <a:srgbClr val="FFFFFF"/>
                </a:solidFill>
                <a:uFillTx/>
              </a:rPr>
              <a:t>/ </a:t>
            </a:r>
            <a:r>
              <a:rPr u="none">
                <a:uFillTx/>
              </a:rPr>
              <a:t>Follow</a:t>
            </a:r>
            <a:r>
              <a:rPr spc="30" u="none">
                <a:uFillTx/>
              </a:rPr>
              <a:t> </a:t>
            </a:r>
            <a:r>
              <a:rPr spc="-5" u="none">
                <a:uFillTx/>
              </a:rPr>
              <a:t>us</a:t>
            </a:r>
            <a:r>
              <a:rPr spc="0" u="none">
                <a:uFillTx/>
              </a:rPr>
              <a:t> </a:t>
            </a:r>
            <a:r>
              <a:rPr spc="-5" u="none">
                <a:uFillTx/>
              </a:rPr>
              <a:t>on</a:t>
            </a:r>
          </a:p>
        </p:txBody>
      </p:sp>
      <p:sp>
        <p:nvSpPr>
          <p:cNvPr id="85" name="TextBox 2"/>
          <p:cNvSpPr txBox="1"/>
          <p:nvPr/>
        </p:nvSpPr>
        <p:spPr>
          <a:xfrm>
            <a:off x="259720" y="586095"/>
            <a:ext cx="3642362" cy="878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4400">
                <a:solidFill>
                  <a:srgbClr val="FFFFFF"/>
                </a:solidFill>
                <a:latin typeface="Arial Black"/>
                <a:ea typeface="Arial Black"/>
                <a:cs typeface="Arial Black"/>
                <a:sym typeface="Arial Black"/>
              </a:defRPr>
            </a:lvl1pPr>
          </a:lstStyle>
          <a:p>
            <a:pPr/>
            <a:r>
              <a:t>Mission</a:t>
            </a:r>
          </a:p>
        </p:txBody>
      </p:sp>
      <p:sp>
        <p:nvSpPr>
          <p:cNvPr id="86" name="AvaTrade Pioneering Online Trading Since 2006 We are one of the most secure brokers in the industry, with 9 regulations across 6 continents. We offer a wide choice of assets, leading platforms and generous trading conditions."/>
          <p:cNvSpPr txBox="1"/>
          <p:nvPr/>
        </p:nvSpPr>
        <p:spPr>
          <a:xfrm>
            <a:off x="258090" y="1549576"/>
            <a:ext cx="7097323" cy="150113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800"/>
              </a:lnSpc>
              <a:defRPr sz="2000">
                <a:solidFill>
                  <a:srgbClr val="FFFFFF"/>
                </a:solidFill>
                <a:latin typeface="Calibri (Body)"/>
                <a:ea typeface="Calibri (Body)"/>
                <a:cs typeface="Calibri (Body)"/>
                <a:sym typeface="Calibri (Body)"/>
              </a:defRPr>
            </a:lvl1pPr>
          </a:lstStyle>
          <a:p>
            <a:pPr/>
            <a:r>
              <a:t>AvaTrade Pioneering Online Trading Since 2006 We are one of the most secure brokers in the industry, with 9 regulations across 6 continents. We offer a wide choice of assets, leading platforms and generous trading conditions. </a:t>
            </a:r>
          </a:p>
        </p:txBody>
      </p:sp>
      <p:sp>
        <p:nvSpPr>
          <p:cNvPr id="87" name="TextBox 2"/>
          <p:cNvSpPr txBox="1"/>
          <p:nvPr/>
        </p:nvSpPr>
        <p:spPr>
          <a:xfrm>
            <a:off x="259720" y="3473771"/>
            <a:ext cx="2081591" cy="878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4400">
                <a:solidFill>
                  <a:srgbClr val="FFFFFF"/>
                </a:solidFill>
                <a:latin typeface="Arial Black"/>
                <a:ea typeface="Arial Black"/>
                <a:cs typeface="Arial Black"/>
                <a:sym typeface="Arial Black"/>
              </a:defRPr>
            </a:lvl1pPr>
          </a:lstStyle>
          <a:p>
            <a:pPr/>
            <a:r>
              <a:t>Vision</a:t>
            </a:r>
          </a:p>
        </p:txBody>
      </p:sp>
      <p:sp>
        <p:nvSpPr>
          <p:cNvPr id="88" name="AVA Trade is committed to empowering people to invest and trade, with confidence in an innovative and reliable environment supported by best-in-class personal service and uncompromising integer"/>
          <p:cNvSpPr txBox="1"/>
          <p:nvPr/>
        </p:nvSpPr>
        <p:spPr>
          <a:xfrm>
            <a:off x="279106" y="4464357"/>
            <a:ext cx="6953971" cy="150113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800"/>
              </a:lnSpc>
              <a:defRPr sz="2000">
                <a:solidFill>
                  <a:srgbClr val="FFFFFF"/>
                </a:solidFill>
                <a:latin typeface="Calibri (Body)"/>
                <a:ea typeface="Calibri (Body)"/>
                <a:cs typeface="Calibri (Body)"/>
                <a:sym typeface="Calibri (Body)"/>
              </a:defRPr>
            </a:lvl1pPr>
          </a:lstStyle>
          <a:p>
            <a:pPr/>
            <a:r>
              <a:t>AVA Trade is committed to empowering people to invest and trade, with confidence in an innovative and reliable environment supported by best-in-class personal service and uncompromising integer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 name="Picture 1" descr="Picture 1"/>
          <p:cNvPicPr>
            <a:picLocks noChangeAspect="1"/>
          </p:cNvPicPr>
          <p:nvPr/>
        </p:nvPicPr>
        <p:blipFill>
          <a:blip r:embed="rId2">
            <a:extLst/>
          </a:blip>
          <a:stretch>
            <a:fillRect/>
          </a:stretch>
        </p:blipFill>
        <p:spPr>
          <a:xfrm>
            <a:off x="1522" y="0"/>
            <a:ext cx="12190480" cy="6858856"/>
          </a:xfrm>
          <a:prstGeom prst="rect">
            <a:avLst/>
          </a:prstGeom>
          <a:ln w="12700">
            <a:miter lim="400000"/>
          </a:ln>
        </p:spPr>
      </p:pic>
      <p:sp>
        <p:nvSpPr>
          <p:cNvPr id="91" name="TextBox 2"/>
          <p:cNvSpPr txBox="1"/>
          <p:nvPr/>
        </p:nvSpPr>
        <p:spPr>
          <a:xfrm>
            <a:off x="52493" y="362412"/>
            <a:ext cx="5120870" cy="878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4400">
                <a:solidFill>
                  <a:srgbClr val="FFFFFF"/>
                </a:solidFill>
                <a:latin typeface="Arial Black"/>
                <a:ea typeface="Arial Black"/>
                <a:cs typeface="Arial Black"/>
                <a:sym typeface="Arial Black"/>
              </a:defRPr>
            </a:pPr>
            <a:r>
              <a:t>Our </a:t>
            </a:r>
            <a:r>
              <a:rPr>
                <a:solidFill>
                  <a:srgbClr val="FFFB00"/>
                </a:solidFill>
              </a:rPr>
              <a:t>Community</a:t>
            </a:r>
          </a:p>
        </p:txBody>
      </p:sp>
      <p:sp>
        <p:nvSpPr>
          <p:cNvPr id="92" name="TextBox 3"/>
          <p:cNvSpPr txBox="1"/>
          <p:nvPr/>
        </p:nvSpPr>
        <p:spPr>
          <a:xfrm>
            <a:off x="336854" y="1646666"/>
            <a:ext cx="6629164" cy="35900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R="7620" indent="12700">
              <a:spcBef>
                <a:spcPts val="100"/>
              </a:spcBef>
              <a:defRPr spc="-14" sz="2500">
                <a:solidFill>
                  <a:srgbClr val="FFFFFF"/>
                </a:solidFill>
              </a:defRPr>
            </a:pPr>
            <a:r>
              <a:t>             Wherever we </a:t>
            </a:r>
            <a:r>
              <a:rPr spc="-9"/>
              <a:t>go </a:t>
            </a:r>
            <a:r>
              <a:rPr spc="-4"/>
              <a:t>in </a:t>
            </a:r>
            <a:r>
              <a:rPr spc="0"/>
              <a:t>the globe, </a:t>
            </a:r>
            <a:r>
              <a:t>we </a:t>
            </a:r>
            <a:r>
              <a:rPr spc="0"/>
              <a:t>all </a:t>
            </a:r>
            <a:r>
              <a:rPr spc="-4"/>
              <a:t>know that </a:t>
            </a:r>
            <a:r>
              <a:rPr spc="-9"/>
              <a:t>across </a:t>
            </a:r>
            <a:r>
              <a:rPr spc="-4"/>
              <a:t> </a:t>
            </a:r>
            <a:r>
              <a:rPr spc="0"/>
              <a:t>the globe, one </a:t>
            </a:r>
            <a:r>
              <a:rPr spc="-4"/>
              <a:t>thing</a:t>
            </a:r>
            <a:r>
              <a:rPr spc="682"/>
              <a:t> </a:t>
            </a:r>
            <a:r>
              <a:rPr spc="-4"/>
              <a:t>is </a:t>
            </a:r>
            <a:r>
              <a:rPr spc="-9"/>
              <a:t>universally</a:t>
            </a:r>
            <a:r>
              <a:rPr spc="677"/>
              <a:t> </a:t>
            </a:r>
            <a:r>
              <a:rPr spc="0"/>
              <a:t>true of the </a:t>
            </a:r>
            <a:r>
              <a:rPr spc="-4"/>
              <a:t>people </a:t>
            </a:r>
            <a:r>
              <a:rPr spc="0"/>
              <a:t> of</a:t>
            </a:r>
            <a:r>
              <a:t> </a:t>
            </a:r>
            <a:r>
              <a:rPr spc="-9"/>
              <a:t>Accenture.</a:t>
            </a:r>
            <a:r>
              <a:t>We </a:t>
            </a:r>
            <a:r>
              <a:rPr spc="-19"/>
              <a:t>care </a:t>
            </a:r>
            <a:r>
              <a:rPr spc="-4"/>
              <a:t>deeply about our community </a:t>
            </a:r>
            <a:r>
              <a:rPr spc="0"/>
              <a:t>and </a:t>
            </a:r>
            <a:r>
              <a:rPr spc="-4"/>
              <a:t>what </a:t>
            </a:r>
            <a:r>
              <a:t>we </a:t>
            </a:r>
            <a:r>
              <a:rPr spc="4"/>
              <a:t>do </a:t>
            </a:r>
            <a:r>
              <a:rPr spc="-682"/>
              <a:t> </a:t>
            </a:r>
            <a:r>
              <a:rPr spc="0"/>
              <a:t>and</a:t>
            </a:r>
            <a:r>
              <a:rPr spc="4"/>
              <a:t> </a:t>
            </a:r>
            <a:r>
              <a:rPr spc="0"/>
              <a:t>the</a:t>
            </a:r>
            <a:r>
              <a:rPr spc="4"/>
              <a:t> </a:t>
            </a:r>
            <a:r>
              <a:rPr spc="0"/>
              <a:t>impact</a:t>
            </a:r>
            <a:r>
              <a:rPr spc="4"/>
              <a:t> </a:t>
            </a:r>
            <a:r>
              <a:rPr spc="-9"/>
              <a:t>we</a:t>
            </a:r>
            <a:r>
              <a:rPr spc="-4"/>
              <a:t> </a:t>
            </a:r>
            <a:r>
              <a:rPr spc="-24"/>
              <a:t>have</a:t>
            </a:r>
            <a:r>
              <a:rPr spc="-19"/>
              <a:t> </a:t>
            </a:r>
            <a:r>
              <a:rPr spc="-4"/>
              <a:t>with</a:t>
            </a:r>
            <a:r>
              <a:rPr spc="0"/>
              <a:t> </a:t>
            </a:r>
            <a:r>
              <a:rPr spc="-4"/>
              <a:t>our</a:t>
            </a:r>
            <a:r>
              <a:rPr spc="0"/>
              <a:t> </a:t>
            </a:r>
            <a:r>
              <a:rPr spc="-4"/>
              <a:t>clients</a:t>
            </a:r>
            <a:r>
              <a:rPr spc="0"/>
              <a:t> and </a:t>
            </a:r>
            <a:r>
              <a:rPr spc="4"/>
              <a:t> </a:t>
            </a:r>
            <a:r>
              <a:rPr spc="-4"/>
              <a:t>communities.</a:t>
            </a:r>
            <a:r>
              <a:rPr spc="19"/>
              <a:t> </a:t>
            </a:r>
            <a:r>
              <a:rPr spc="-4"/>
              <a:t>It</a:t>
            </a:r>
            <a:r>
              <a:rPr spc="14"/>
              <a:t> </a:t>
            </a:r>
            <a:r>
              <a:rPr spc="-4"/>
              <a:t>is</a:t>
            </a:r>
            <a:r>
              <a:rPr spc="14"/>
              <a:t> </a:t>
            </a:r>
            <a:r>
              <a:t>personal</a:t>
            </a:r>
            <a:r>
              <a:rPr spc="4"/>
              <a:t> </a:t>
            </a:r>
            <a:r>
              <a:rPr spc="-24"/>
              <a:t>to</a:t>
            </a:r>
            <a:r>
              <a:rPr spc="9"/>
              <a:t> </a:t>
            </a:r>
            <a:r>
              <a:rPr spc="0"/>
              <a:t>all of </a:t>
            </a:r>
            <a:r>
              <a:rPr spc="-4"/>
              <a:t>us.</a:t>
            </a:r>
            <a:endParaRPr spc="-4"/>
          </a:p>
          <a:p>
            <a:pPr marR="7620" indent="12700">
              <a:spcBef>
                <a:spcPts val="100"/>
              </a:spcBef>
              <a:defRPr spc="-4" sz="2500">
                <a:solidFill>
                  <a:srgbClr val="FFFFFF"/>
                </a:solidFill>
              </a:defRPr>
            </a:pPr>
          </a:p>
          <a:p>
            <a:pPr marR="7620" indent="12700">
              <a:spcBef>
                <a:spcPts val="100"/>
              </a:spcBef>
              <a:defRPr spc="-4" sz="2500">
                <a:solidFill>
                  <a:srgbClr val="FFFFFF"/>
                </a:solidFill>
              </a:defRPr>
            </a:pPr>
            <a:r>
              <a:t>            </a:t>
            </a:r>
            <a:r>
              <a:rPr spc="-14"/>
              <a:t>We are </a:t>
            </a:r>
            <a:r>
              <a:rPr spc="-9"/>
              <a:t>committed </a:t>
            </a:r>
            <a:r>
              <a:rPr spc="-24"/>
              <a:t>to </a:t>
            </a:r>
            <a:r>
              <a:rPr spc="-9"/>
              <a:t>give </a:t>
            </a:r>
            <a:r>
              <a:t>our </a:t>
            </a:r>
            <a:r>
              <a:rPr spc="-14"/>
              <a:t>best </a:t>
            </a:r>
            <a:r>
              <a:rPr spc="0"/>
              <a:t>service </a:t>
            </a:r>
            <a:r>
              <a:rPr spc="-24"/>
              <a:t>to </a:t>
            </a:r>
            <a:r>
              <a:rPr spc="-14"/>
              <a:t>grow </a:t>
            </a:r>
            <a:r>
              <a:rPr spc="0"/>
              <a:t>and </a:t>
            </a:r>
            <a:r>
              <a:rPr spc="4"/>
              <a:t> </a:t>
            </a:r>
            <a:r>
              <a:rPr spc="-9"/>
              <a:t>flourish</a:t>
            </a:r>
            <a:r>
              <a:rPr spc="28"/>
              <a:t> </a:t>
            </a:r>
            <a:r>
              <a:t>our </a:t>
            </a:r>
            <a:r>
              <a:rPr spc="-28"/>
              <a:t>community.</a:t>
            </a:r>
          </a:p>
        </p:txBody>
      </p:sp>
      <p:sp>
        <p:nvSpPr>
          <p:cNvPr id="93" name="TextBox 4"/>
          <p:cNvSpPr txBox="1"/>
          <p:nvPr/>
        </p:nvSpPr>
        <p:spPr>
          <a:xfrm>
            <a:off x="5801833" y="6444602"/>
            <a:ext cx="5394200" cy="2779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B00"/>
                </a:solidFill>
              </a:defRPr>
            </a:lvl1pPr>
          </a:lstStyle>
          <a:p>
            <a:pPr/>
            <a:r>
              <a:t>www.avatradeworld.com / info@avatradeworld.com / Follow us on </a:t>
            </a:r>
          </a:p>
        </p:txBody>
      </p:sp>
      <p:pic>
        <p:nvPicPr>
          <p:cNvPr id="94" name="Picture 5" descr="Picture 5"/>
          <p:cNvPicPr>
            <a:picLocks noChangeAspect="1"/>
          </p:cNvPicPr>
          <p:nvPr/>
        </p:nvPicPr>
        <p:blipFill>
          <a:blip r:embed="rId3">
            <a:extLst/>
          </a:blip>
          <a:stretch>
            <a:fillRect/>
          </a:stretch>
        </p:blipFill>
        <p:spPr>
          <a:xfrm>
            <a:off x="11265362" y="6460009"/>
            <a:ext cx="762002" cy="247183"/>
          </a:xfrm>
          <a:prstGeom prst="rect">
            <a:avLst/>
          </a:prstGeom>
          <a:ln w="12700">
            <a:miter lim="400000"/>
          </a:ln>
        </p:spPr>
      </p:pic>
      <p:pic>
        <p:nvPicPr>
          <p:cNvPr id="95" name="Picture 6" descr="Picture 6"/>
          <p:cNvPicPr>
            <a:picLocks noChangeAspect="1"/>
          </p:cNvPicPr>
          <p:nvPr/>
        </p:nvPicPr>
        <p:blipFill>
          <a:blip r:embed="rId4">
            <a:extLst/>
          </a:blip>
          <a:stretch>
            <a:fillRect/>
          </a:stretch>
        </p:blipFill>
        <p:spPr>
          <a:xfrm>
            <a:off x="10591800" y="93071"/>
            <a:ext cx="1408559" cy="92964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 name="Picture 1" descr="Picture 1"/>
          <p:cNvPicPr>
            <a:picLocks noChangeAspect="1"/>
          </p:cNvPicPr>
          <p:nvPr/>
        </p:nvPicPr>
        <p:blipFill>
          <a:blip r:embed="rId2">
            <a:extLst/>
          </a:blip>
          <a:stretch>
            <a:fillRect/>
          </a:stretch>
        </p:blipFill>
        <p:spPr>
          <a:xfrm>
            <a:off x="1522" y="0"/>
            <a:ext cx="12188957" cy="6858000"/>
          </a:xfrm>
          <a:prstGeom prst="rect">
            <a:avLst/>
          </a:prstGeom>
          <a:ln w="12700">
            <a:miter lim="400000"/>
          </a:ln>
        </p:spPr>
      </p:pic>
      <p:sp>
        <p:nvSpPr>
          <p:cNvPr id="98" name="TextBox 2"/>
          <p:cNvSpPr txBox="1"/>
          <p:nvPr/>
        </p:nvSpPr>
        <p:spPr>
          <a:xfrm>
            <a:off x="521938" y="705223"/>
            <a:ext cx="5120870" cy="878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4400">
                <a:solidFill>
                  <a:srgbClr val="FFFFFF"/>
                </a:solidFill>
                <a:latin typeface="Arial Black"/>
                <a:ea typeface="Arial Black"/>
                <a:cs typeface="Arial Black"/>
                <a:sym typeface="Arial Black"/>
              </a:defRPr>
            </a:pPr>
            <a:r>
              <a:t>OUR </a:t>
            </a:r>
            <a:r>
              <a:rPr>
                <a:solidFill>
                  <a:srgbClr val="FFFB00"/>
                </a:solidFill>
              </a:rPr>
              <a:t>TEAM</a:t>
            </a:r>
          </a:p>
        </p:txBody>
      </p:sp>
      <p:grpSp>
        <p:nvGrpSpPr>
          <p:cNvPr id="101" name="Picture 3"/>
          <p:cNvGrpSpPr/>
          <p:nvPr/>
        </p:nvGrpSpPr>
        <p:grpSpPr>
          <a:xfrm>
            <a:off x="609599" y="2134933"/>
            <a:ext cx="2374927" cy="2626433"/>
            <a:chOff x="0" y="0"/>
            <a:chExt cx="2374925" cy="2626432"/>
          </a:xfrm>
        </p:grpSpPr>
        <p:sp>
          <p:nvSpPr>
            <p:cNvPr id="99" name="Rectangle"/>
            <p:cNvSpPr/>
            <p:nvPr/>
          </p:nvSpPr>
          <p:spPr>
            <a:xfrm>
              <a:off x="-1" y="-1"/>
              <a:ext cx="2374926" cy="2626434"/>
            </a:xfrm>
            <a:prstGeom prst="rect">
              <a:avLst/>
            </a:prstGeom>
            <a:solidFill>
              <a:srgbClr val="EDEDED"/>
            </a:solidFill>
            <a:ln w="12700" cap="flat">
              <a:noFill/>
              <a:miter lim="400000"/>
            </a:ln>
            <a:effectLst/>
          </p:spPr>
          <p:txBody>
            <a:bodyPr wrap="square" lIns="45718" tIns="45718" rIns="45718" bIns="45718" numCol="1" anchor="ctr">
              <a:noAutofit/>
            </a:bodyPr>
            <a:lstStyle/>
            <a:p>
              <a:pPr/>
            </a:p>
          </p:txBody>
        </p:sp>
        <p:pic>
          <p:nvPicPr>
            <p:cNvPr id="100" name="image13.png" descr="image13.png"/>
            <p:cNvPicPr>
              <a:picLocks noChangeAspect="1"/>
            </p:cNvPicPr>
            <p:nvPr/>
          </p:nvPicPr>
          <p:blipFill>
            <a:blip r:embed="rId3">
              <a:extLst/>
            </a:blip>
            <a:stretch>
              <a:fillRect/>
            </a:stretch>
          </p:blipFill>
          <p:spPr>
            <a:xfrm>
              <a:off x="-1" y="0"/>
              <a:ext cx="2374927" cy="2626432"/>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grpSp>
        <p:nvGrpSpPr>
          <p:cNvPr id="104" name="Picture 4"/>
          <p:cNvGrpSpPr/>
          <p:nvPr/>
        </p:nvGrpSpPr>
        <p:grpSpPr>
          <a:xfrm>
            <a:off x="3581399" y="2179883"/>
            <a:ext cx="2374927" cy="2598980"/>
            <a:chOff x="0" y="0"/>
            <a:chExt cx="2374925" cy="2598978"/>
          </a:xfrm>
        </p:grpSpPr>
        <p:sp>
          <p:nvSpPr>
            <p:cNvPr id="102" name="Rectangle"/>
            <p:cNvSpPr/>
            <p:nvPr/>
          </p:nvSpPr>
          <p:spPr>
            <a:xfrm>
              <a:off x="-1" y="0"/>
              <a:ext cx="2374926" cy="2598979"/>
            </a:xfrm>
            <a:prstGeom prst="rect">
              <a:avLst/>
            </a:prstGeom>
            <a:solidFill>
              <a:srgbClr val="EDEDED"/>
            </a:solidFill>
            <a:ln w="12700" cap="flat">
              <a:noFill/>
              <a:miter lim="400000"/>
            </a:ln>
            <a:effectLst/>
          </p:spPr>
          <p:txBody>
            <a:bodyPr wrap="square" lIns="45718" tIns="45718" rIns="45718" bIns="45718" numCol="1" anchor="ctr">
              <a:noAutofit/>
            </a:bodyPr>
            <a:lstStyle/>
            <a:p>
              <a:pPr/>
            </a:p>
          </p:txBody>
        </p:sp>
        <p:pic>
          <p:nvPicPr>
            <p:cNvPr id="103" name="image14.png" descr="image14.png"/>
            <p:cNvPicPr>
              <a:picLocks noChangeAspect="1"/>
            </p:cNvPicPr>
            <p:nvPr/>
          </p:nvPicPr>
          <p:blipFill>
            <a:blip r:embed="rId4">
              <a:extLst/>
            </a:blip>
            <a:stretch>
              <a:fillRect/>
            </a:stretch>
          </p:blipFill>
          <p:spPr>
            <a:xfrm>
              <a:off x="-1" y="0"/>
              <a:ext cx="2374927" cy="2598979"/>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grpSp>
        <p:nvGrpSpPr>
          <p:cNvPr id="107" name="Picture 5"/>
          <p:cNvGrpSpPr/>
          <p:nvPr/>
        </p:nvGrpSpPr>
        <p:grpSpPr>
          <a:xfrm>
            <a:off x="6477000" y="2184822"/>
            <a:ext cx="2400159" cy="2589101"/>
            <a:chOff x="0" y="0"/>
            <a:chExt cx="2400158" cy="2589100"/>
          </a:xfrm>
        </p:grpSpPr>
        <p:sp>
          <p:nvSpPr>
            <p:cNvPr id="105" name="Rectangle"/>
            <p:cNvSpPr/>
            <p:nvPr/>
          </p:nvSpPr>
          <p:spPr>
            <a:xfrm>
              <a:off x="0" y="0"/>
              <a:ext cx="2400159" cy="2589101"/>
            </a:xfrm>
            <a:prstGeom prst="rect">
              <a:avLst/>
            </a:prstGeom>
            <a:solidFill>
              <a:srgbClr val="EDEDED"/>
            </a:solidFill>
            <a:ln w="12700" cap="flat">
              <a:noFill/>
              <a:miter lim="400000"/>
            </a:ln>
            <a:effectLst/>
          </p:spPr>
          <p:txBody>
            <a:bodyPr wrap="square" lIns="45718" tIns="45718" rIns="45718" bIns="45718" numCol="1" anchor="ctr">
              <a:noAutofit/>
            </a:bodyPr>
            <a:lstStyle/>
            <a:p>
              <a:pPr/>
            </a:p>
          </p:txBody>
        </p:sp>
        <p:pic>
          <p:nvPicPr>
            <p:cNvPr id="106" name="image15.png" descr="image15.png"/>
            <p:cNvPicPr>
              <a:picLocks noChangeAspect="1"/>
            </p:cNvPicPr>
            <p:nvPr/>
          </p:nvPicPr>
          <p:blipFill>
            <a:blip r:embed="rId5">
              <a:extLst/>
            </a:blip>
            <a:stretch>
              <a:fillRect/>
            </a:stretch>
          </p:blipFill>
          <p:spPr>
            <a:xfrm>
              <a:off x="0" y="0"/>
              <a:ext cx="2400159" cy="2589101"/>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grpSp>
        <p:nvGrpSpPr>
          <p:cNvPr id="110" name="Picture 6"/>
          <p:cNvGrpSpPr/>
          <p:nvPr/>
        </p:nvGrpSpPr>
        <p:grpSpPr>
          <a:xfrm>
            <a:off x="9358958" y="2125054"/>
            <a:ext cx="2425278" cy="2598979"/>
            <a:chOff x="0" y="0"/>
            <a:chExt cx="2425276" cy="2598977"/>
          </a:xfrm>
        </p:grpSpPr>
        <p:sp>
          <p:nvSpPr>
            <p:cNvPr id="108" name="Rectangle"/>
            <p:cNvSpPr/>
            <p:nvPr/>
          </p:nvSpPr>
          <p:spPr>
            <a:xfrm>
              <a:off x="0" y="0"/>
              <a:ext cx="2425277" cy="2598979"/>
            </a:xfrm>
            <a:prstGeom prst="rect">
              <a:avLst/>
            </a:prstGeom>
            <a:solidFill>
              <a:srgbClr val="EDEDED"/>
            </a:solidFill>
            <a:ln w="12700" cap="flat">
              <a:noFill/>
              <a:miter lim="400000"/>
            </a:ln>
            <a:effectLst/>
          </p:spPr>
          <p:txBody>
            <a:bodyPr wrap="square" lIns="45718" tIns="45718" rIns="45718" bIns="45718" numCol="1" anchor="ctr">
              <a:noAutofit/>
            </a:bodyPr>
            <a:lstStyle/>
            <a:p>
              <a:pPr/>
            </a:p>
          </p:txBody>
        </p:sp>
        <p:pic>
          <p:nvPicPr>
            <p:cNvPr id="109" name="image16.png" descr="image16.png"/>
            <p:cNvPicPr>
              <a:picLocks noChangeAspect="1"/>
            </p:cNvPicPr>
            <p:nvPr/>
          </p:nvPicPr>
          <p:blipFill>
            <a:blip r:embed="rId6">
              <a:extLst/>
            </a:blip>
            <a:stretch>
              <a:fillRect/>
            </a:stretch>
          </p:blipFill>
          <p:spPr>
            <a:xfrm>
              <a:off x="0" y="0"/>
              <a:ext cx="2425277" cy="2598979"/>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sp>
        <p:nvSpPr>
          <p:cNvPr id="111" name="Rectangle 11"/>
          <p:cNvSpPr txBox="1"/>
          <p:nvPr/>
        </p:nvSpPr>
        <p:spPr>
          <a:xfrm>
            <a:off x="935732" y="4829346"/>
            <a:ext cx="1722659" cy="6608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ts val="2100"/>
              </a:lnSpc>
              <a:spcBef>
                <a:spcPts val="1200"/>
              </a:spcBef>
              <a:defRPr spc="55">
                <a:solidFill>
                  <a:srgbClr val="FFFFFF"/>
                </a:solidFill>
                <a:latin typeface="Lucida Sans Unicode"/>
                <a:ea typeface="Lucida Sans Unicode"/>
                <a:cs typeface="Lucida Sans Unicode"/>
                <a:sym typeface="Lucida Sans Unicode"/>
              </a:defRPr>
            </a:pPr>
            <a:r>
              <a:t>DAEJUN PARK </a:t>
            </a:r>
            <a:r>
              <a:rPr sz="1600"/>
              <a:t>CEO</a:t>
            </a:r>
          </a:p>
        </p:txBody>
      </p:sp>
      <p:sp>
        <p:nvSpPr>
          <p:cNvPr id="112" name="Rectangle 13"/>
          <p:cNvSpPr txBox="1"/>
          <p:nvPr/>
        </p:nvSpPr>
        <p:spPr>
          <a:xfrm>
            <a:off x="3627120" y="4829346"/>
            <a:ext cx="2015689" cy="6720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ts val="2100"/>
              </a:lnSpc>
              <a:spcBef>
                <a:spcPts val="1200"/>
              </a:spcBef>
              <a:defRPr spc="55">
                <a:solidFill>
                  <a:srgbClr val="FFFFFF"/>
                </a:solidFill>
                <a:latin typeface="Lucida Sans Unicode"/>
                <a:ea typeface="Lucida Sans Unicode"/>
                <a:cs typeface="Lucida Sans Unicode"/>
                <a:sym typeface="Lucida Sans Unicode"/>
              </a:defRPr>
            </a:lvl1pPr>
          </a:lstStyle>
          <a:p>
            <a:pPr/>
            <a:r>
              <a:t>Sagar Dhawan Marketing Head</a:t>
            </a:r>
          </a:p>
        </p:txBody>
      </p:sp>
      <p:sp>
        <p:nvSpPr>
          <p:cNvPr id="113" name="Rectangle 14"/>
          <p:cNvSpPr txBox="1"/>
          <p:nvPr/>
        </p:nvSpPr>
        <p:spPr>
          <a:xfrm>
            <a:off x="6726931" y="4876801"/>
            <a:ext cx="2295150" cy="6720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ts val="2100"/>
              </a:lnSpc>
              <a:spcBef>
                <a:spcPts val="1200"/>
              </a:spcBef>
              <a:defRPr spc="55">
                <a:solidFill>
                  <a:srgbClr val="FFFFFF"/>
                </a:solidFill>
                <a:latin typeface="Lucida Sans Unicode"/>
                <a:ea typeface="Lucida Sans Unicode"/>
                <a:cs typeface="Lucida Sans Unicode"/>
                <a:sym typeface="Lucida Sans Unicode"/>
              </a:defRPr>
            </a:lvl1pPr>
          </a:lstStyle>
          <a:p>
            <a:pPr/>
            <a:r>
              <a:t>Anna Seminoma Business Analysis</a:t>
            </a:r>
          </a:p>
        </p:txBody>
      </p:sp>
      <p:sp>
        <p:nvSpPr>
          <p:cNvPr id="114" name="Rectangle 15"/>
          <p:cNvSpPr txBox="1"/>
          <p:nvPr/>
        </p:nvSpPr>
        <p:spPr>
          <a:xfrm>
            <a:off x="9436524" y="4866769"/>
            <a:ext cx="2283612" cy="6720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ts val="2100"/>
              </a:lnSpc>
              <a:spcBef>
                <a:spcPts val="1200"/>
              </a:spcBef>
              <a:defRPr spc="55">
                <a:solidFill>
                  <a:srgbClr val="FFFFFF"/>
                </a:solidFill>
                <a:latin typeface="Lucida Sans Unicode"/>
                <a:ea typeface="Lucida Sans Unicode"/>
                <a:cs typeface="Lucida Sans Unicode"/>
                <a:sym typeface="Lucida Sans Unicode"/>
              </a:defRPr>
            </a:lvl1pPr>
          </a:lstStyle>
          <a:p>
            <a:pPr/>
            <a:r>
              <a:t>Brian Quintenz Advisory Partner</a:t>
            </a:r>
          </a:p>
        </p:txBody>
      </p:sp>
      <p:sp>
        <p:nvSpPr>
          <p:cNvPr id="115" name="TextBox 16"/>
          <p:cNvSpPr txBox="1"/>
          <p:nvPr/>
        </p:nvSpPr>
        <p:spPr>
          <a:xfrm>
            <a:off x="5880008" y="6428367"/>
            <a:ext cx="5394200" cy="2779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B00"/>
                </a:solidFill>
              </a:defRPr>
            </a:lvl1pPr>
          </a:lstStyle>
          <a:p>
            <a:pPr/>
            <a:r>
              <a:t>www.avatradeworld.com / info@avatradeworld.com / Follow us on </a:t>
            </a:r>
          </a:p>
        </p:txBody>
      </p:sp>
      <p:pic>
        <p:nvPicPr>
          <p:cNvPr id="116" name="Picture 17" descr="Picture 17"/>
          <p:cNvPicPr>
            <a:picLocks noChangeAspect="1"/>
          </p:cNvPicPr>
          <p:nvPr/>
        </p:nvPicPr>
        <p:blipFill>
          <a:blip r:embed="rId7">
            <a:extLst/>
          </a:blip>
          <a:stretch>
            <a:fillRect/>
          </a:stretch>
        </p:blipFill>
        <p:spPr>
          <a:xfrm>
            <a:off x="11319840" y="6443774"/>
            <a:ext cx="762002" cy="247183"/>
          </a:xfrm>
          <a:prstGeom prst="rect">
            <a:avLst/>
          </a:prstGeom>
          <a:ln w="12700">
            <a:miter lim="400000"/>
          </a:ln>
        </p:spPr>
      </p:pic>
      <p:pic>
        <p:nvPicPr>
          <p:cNvPr id="117" name="Picture 18" descr="Picture 18"/>
          <p:cNvPicPr>
            <a:picLocks noChangeAspect="1"/>
          </p:cNvPicPr>
          <p:nvPr/>
        </p:nvPicPr>
        <p:blipFill>
          <a:blip r:embed="rId8">
            <a:extLst/>
          </a:blip>
          <a:stretch>
            <a:fillRect/>
          </a:stretch>
        </p:blipFill>
        <p:spPr>
          <a:xfrm>
            <a:off x="10556254" y="223403"/>
            <a:ext cx="1408559" cy="92964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Picture 1" descr="Picture 1"/>
          <p:cNvPicPr>
            <a:picLocks noChangeAspect="1"/>
          </p:cNvPicPr>
          <p:nvPr/>
        </p:nvPicPr>
        <p:blipFill>
          <a:blip r:embed="rId2">
            <a:extLst/>
          </a:blip>
          <a:stretch>
            <a:fillRect/>
          </a:stretch>
        </p:blipFill>
        <p:spPr>
          <a:xfrm>
            <a:off x="1522" y="0"/>
            <a:ext cx="12188957" cy="6858000"/>
          </a:xfrm>
          <a:prstGeom prst="rect">
            <a:avLst/>
          </a:prstGeom>
          <a:ln w="12700">
            <a:miter lim="400000"/>
          </a:ln>
        </p:spPr>
      </p:pic>
      <p:sp>
        <p:nvSpPr>
          <p:cNvPr id="120" name="object 11"/>
          <p:cNvSpPr/>
          <p:nvPr/>
        </p:nvSpPr>
        <p:spPr>
          <a:xfrm>
            <a:off x="2743199" y="533398"/>
            <a:ext cx="7314840" cy="5815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2" y="0"/>
                </a:moveTo>
                <a:lnTo>
                  <a:pt x="19778" y="0"/>
                </a:lnTo>
                <a:lnTo>
                  <a:pt x="19990" y="11"/>
                </a:lnTo>
                <a:lnTo>
                  <a:pt x="20194" y="41"/>
                </a:lnTo>
                <a:lnTo>
                  <a:pt x="20391" y="92"/>
                </a:lnTo>
                <a:lnTo>
                  <a:pt x="20578" y="159"/>
                </a:lnTo>
                <a:lnTo>
                  <a:pt x="20753" y="244"/>
                </a:lnTo>
                <a:lnTo>
                  <a:pt x="20916" y="344"/>
                </a:lnTo>
                <a:lnTo>
                  <a:pt x="21065" y="459"/>
                </a:lnTo>
                <a:lnTo>
                  <a:pt x="21198" y="586"/>
                </a:lnTo>
                <a:lnTo>
                  <a:pt x="21315" y="726"/>
                </a:lnTo>
                <a:lnTo>
                  <a:pt x="21414" y="876"/>
                </a:lnTo>
                <a:lnTo>
                  <a:pt x="21493" y="1036"/>
                </a:lnTo>
                <a:lnTo>
                  <a:pt x="21552" y="1204"/>
                </a:lnTo>
                <a:lnTo>
                  <a:pt x="21588" y="1380"/>
                </a:lnTo>
                <a:lnTo>
                  <a:pt x="21600" y="1561"/>
                </a:lnTo>
                <a:lnTo>
                  <a:pt x="21600" y="20039"/>
                </a:lnTo>
                <a:lnTo>
                  <a:pt x="21588" y="20220"/>
                </a:lnTo>
                <a:lnTo>
                  <a:pt x="21552" y="20396"/>
                </a:lnTo>
                <a:lnTo>
                  <a:pt x="21493" y="20564"/>
                </a:lnTo>
                <a:lnTo>
                  <a:pt x="21414" y="20724"/>
                </a:lnTo>
                <a:lnTo>
                  <a:pt x="21315" y="20874"/>
                </a:lnTo>
                <a:lnTo>
                  <a:pt x="21198" y="21014"/>
                </a:lnTo>
                <a:lnTo>
                  <a:pt x="21065" y="21141"/>
                </a:lnTo>
                <a:lnTo>
                  <a:pt x="20916" y="21256"/>
                </a:lnTo>
                <a:lnTo>
                  <a:pt x="20753" y="21356"/>
                </a:lnTo>
                <a:lnTo>
                  <a:pt x="20578" y="21441"/>
                </a:lnTo>
                <a:lnTo>
                  <a:pt x="20391" y="21509"/>
                </a:lnTo>
                <a:lnTo>
                  <a:pt x="20194" y="21559"/>
                </a:lnTo>
                <a:lnTo>
                  <a:pt x="19990" y="21589"/>
                </a:lnTo>
                <a:lnTo>
                  <a:pt x="19778" y="21600"/>
                </a:lnTo>
                <a:lnTo>
                  <a:pt x="1822" y="21600"/>
                </a:lnTo>
                <a:lnTo>
                  <a:pt x="1610" y="21589"/>
                </a:lnTo>
                <a:lnTo>
                  <a:pt x="1405" y="21559"/>
                </a:lnTo>
                <a:lnTo>
                  <a:pt x="1209" y="21509"/>
                </a:lnTo>
                <a:lnTo>
                  <a:pt x="1022" y="21441"/>
                </a:lnTo>
                <a:lnTo>
                  <a:pt x="847" y="21356"/>
                </a:lnTo>
                <a:lnTo>
                  <a:pt x="684" y="21256"/>
                </a:lnTo>
                <a:lnTo>
                  <a:pt x="535" y="21141"/>
                </a:lnTo>
                <a:lnTo>
                  <a:pt x="402" y="21014"/>
                </a:lnTo>
                <a:lnTo>
                  <a:pt x="285" y="20874"/>
                </a:lnTo>
                <a:lnTo>
                  <a:pt x="186" y="20724"/>
                </a:lnTo>
                <a:lnTo>
                  <a:pt x="107" y="20564"/>
                </a:lnTo>
                <a:lnTo>
                  <a:pt x="48" y="20396"/>
                </a:lnTo>
                <a:lnTo>
                  <a:pt x="12" y="20220"/>
                </a:lnTo>
                <a:lnTo>
                  <a:pt x="0" y="20039"/>
                </a:lnTo>
                <a:lnTo>
                  <a:pt x="0" y="1561"/>
                </a:lnTo>
                <a:lnTo>
                  <a:pt x="12" y="1380"/>
                </a:lnTo>
                <a:lnTo>
                  <a:pt x="48" y="1204"/>
                </a:lnTo>
                <a:lnTo>
                  <a:pt x="107" y="1036"/>
                </a:lnTo>
                <a:lnTo>
                  <a:pt x="186" y="876"/>
                </a:lnTo>
                <a:lnTo>
                  <a:pt x="285" y="726"/>
                </a:lnTo>
                <a:lnTo>
                  <a:pt x="402" y="586"/>
                </a:lnTo>
                <a:lnTo>
                  <a:pt x="535" y="459"/>
                </a:lnTo>
                <a:lnTo>
                  <a:pt x="684" y="344"/>
                </a:lnTo>
                <a:lnTo>
                  <a:pt x="847" y="244"/>
                </a:lnTo>
                <a:lnTo>
                  <a:pt x="1022" y="159"/>
                </a:lnTo>
                <a:lnTo>
                  <a:pt x="1209" y="92"/>
                </a:lnTo>
                <a:lnTo>
                  <a:pt x="1405" y="41"/>
                </a:lnTo>
                <a:lnTo>
                  <a:pt x="1610" y="11"/>
                </a:lnTo>
                <a:lnTo>
                  <a:pt x="1822" y="0"/>
                </a:lnTo>
                <a:close/>
              </a:path>
            </a:pathLst>
          </a:custGeom>
          <a:ln w="12701">
            <a:solidFill>
              <a:srgbClr val="00A2D3"/>
            </a:solidFill>
          </a:ln>
        </p:spPr>
        <p:txBody>
          <a:bodyPr lIns="45718" tIns="45718" rIns="45718" bIns="45718"/>
          <a:lstStyle/>
          <a:p>
            <a:pPr/>
          </a:p>
        </p:txBody>
      </p:sp>
      <p:pic>
        <p:nvPicPr>
          <p:cNvPr id="121" name="object 24" descr="object 24"/>
          <p:cNvPicPr>
            <a:picLocks noChangeAspect="1"/>
          </p:cNvPicPr>
          <p:nvPr/>
        </p:nvPicPr>
        <p:blipFill>
          <a:blip r:embed="rId3">
            <a:extLst/>
          </a:blip>
          <a:stretch>
            <a:fillRect/>
          </a:stretch>
        </p:blipFill>
        <p:spPr>
          <a:xfrm>
            <a:off x="2953597" y="1019284"/>
            <a:ext cx="6858001" cy="3932522"/>
          </a:xfrm>
          <a:prstGeom prst="rect">
            <a:avLst/>
          </a:prstGeom>
          <a:ln w="12700">
            <a:miter lim="400000"/>
          </a:ln>
        </p:spPr>
      </p:pic>
      <p:sp>
        <p:nvSpPr>
          <p:cNvPr id="122" name="object 25"/>
          <p:cNvSpPr/>
          <p:nvPr/>
        </p:nvSpPr>
        <p:spPr>
          <a:xfrm>
            <a:off x="3859290" y="4952999"/>
            <a:ext cx="5743793" cy="11667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09" y="0"/>
                </a:moveTo>
                <a:lnTo>
                  <a:pt x="891" y="0"/>
                </a:lnTo>
                <a:lnTo>
                  <a:pt x="610" y="203"/>
                </a:lnTo>
                <a:lnTo>
                  <a:pt x="365" y="762"/>
                </a:lnTo>
                <a:lnTo>
                  <a:pt x="173" y="1616"/>
                </a:lnTo>
                <a:lnTo>
                  <a:pt x="46" y="2698"/>
                </a:lnTo>
                <a:lnTo>
                  <a:pt x="0" y="3940"/>
                </a:lnTo>
                <a:lnTo>
                  <a:pt x="0" y="21600"/>
                </a:lnTo>
                <a:lnTo>
                  <a:pt x="153" y="20315"/>
                </a:lnTo>
                <a:lnTo>
                  <a:pt x="358" y="19361"/>
                </a:lnTo>
                <a:lnTo>
                  <a:pt x="612" y="18732"/>
                </a:lnTo>
                <a:lnTo>
                  <a:pt x="916" y="18423"/>
                </a:lnTo>
                <a:lnTo>
                  <a:pt x="20709" y="18423"/>
                </a:lnTo>
                <a:lnTo>
                  <a:pt x="20990" y="18220"/>
                </a:lnTo>
                <a:lnTo>
                  <a:pt x="21235" y="17660"/>
                </a:lnTo>
                <a:lnTo>
                  <a:pt x="21428" y="16804"/>
                </a:lnTo>
                <a:lnTo>
                  <a:pt x="21554" y="15724"/>
                </a:lnTo>
                <a:lnTo>
                  <a:pt x="21600" y="14483"/>
                </a:lnTo>
                <a:lnTo>
                  <a:pt x="21600" y="3940"/>
                </a:lnTo>
                <a:lnTo>
                  <a:pt x="21554" y="2698"/>
                </a:lnTo>
                <a:lnTo>
                  <a:pt x="21428" y="1616"/>
                </a:lnTo>
                <a:lnTo>
                  <a:pt x="21235" y="762"/>
                </a:lnTo>
                <a:lnTo>
                  <a:pt x="20990" y="203"/>
                </a:lnTo>
                <a:lnTo>
                  <a:pt x="20709" y="0"/>
                </a:lnTo>
                <a:close/>
              </a:path>
            </a:pathLst>
          </a:custGeom>
          <a:ln w="7196">
            <a:solidFill>
              <a:srgbClr val="FFFFFF"/>
            </a:solidFill>
          </a:ln>
        </p:spPr>
        <p:txBody>
          <a:bodyPr lIns="45718" tIns="45718" rIns="45718" bIns="45718"/>
          <a:lstStyle/>
          <a:p>
            <a:pPr/>
          </a:p>
        </p:txBody>
      </p:sp>
      <p:pic>
        <p:nvPicPr>
          <p:cNvPr id="123" name="object 26" descr="object 26"/>
          <p:cNvPicPr>
            <a:picLocks noChangeAspect="1"/>
          </p:cNvPicPr>
          <p:nvPr/>
        </p:nvPicPr>
        <p:blipFill>
          <a:blip r:embed="rId4">
            <a:extLst/>
          </a:blip>
          <a:stretch>
            <a:fillRect/>
          </a:stretch>
        </p:blipFill>
        <p:spPr>
          <a:xfrm>
            <a:off x="3393618" y="5605071"/>
            <a:ext cx="416384" cy="507284"/>
          </a:xfrm>
          <a:prstGeom prst="rect">
            <a:avLst/>
          </a:prstGeom>
          <a:ln w="12700">
            <a:miter lim="400000"/>
          </a:ln>
        </p:spPr>
      </p:pic>
      <p:sp>
        <p:nvSpPr>
          <p:cNvPr id="124" name="object 27"/>
          <p:cNvSpPr txBox="1"/>
          <p:nvPr/>
        </p:nvSpPr>
        <p:spPr>
          <a:xfrm>
            <a:off x="4005364" y="5041265"/>
            <a:ext cx="5451772" cy="8258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080" indent="12700">
              <a:defRPr spc="-5">
                <a:solidFill>
                  <a:srgbClr val="FFFFFF"/>
                </a:solidFill>
              </a:defRPr>
            </a:pPr>
            <a:r>
              <a:t>The Increasing</a:t>
            </a:r>
            <a:r>
              <a:rPr spc="0"/>
              <a:t> </a:t>
            </a:r>
            <a:r>
              <a:t>significance</a:t>
            </a:r>
            <a:r>
              <a:rPr spc="-34"/>
              <a:t> </a:t>
            </a:r>
            <a:r>
              <a:t>of</a:t>
            </a:r>
            <a:r>
              <a:rPr spc="10"/>
              <a:t> </a:t>
            </a:r>
            <a:r>
              <a:rPr spc="-10"/>
              <a:t>Cryptocurrencies</a:t>
            </a:r>
            <a:r>
              <a:rPr spc="40"/>
              <a:t> </a:t>
            </a:r>
            <a:r>
              <a:rPr spc="-10"/>
              <a:t>across</a:t>
            </a:r>
            <a:r>
              <a:rPr spc="15"/>
              <a:t> </a:t>
            </a:r>
            <a:r>
              <a:rPr spc="-10"/>
              <a:t>the </a:t>
            </a:r>
            <a:r>
              <a:rPr spc="-344"/>
              <a:t> </a:t>
            </a:r>
            <a:r>
              <a:rPr spc="-10"/>
              <a:t>world</a:t>
            </a:r>
            <a:r>
              <a:rPr spc="0"/>
              <a:t> </a:t>
            </a:r>
            <a:r>
              <a:rPr spc="-34">
                <a:solidFill>
                  <a:srgbClr val="FFFB00"/>
                </a:solidFill>
              </a:rPr>
              <a:t>‘AVATRADEWORLD'</a:t>
            </a:r>
            <a:r>
              <a:rPr spc="60"/>
              <a:t> </a:t>
            </a:r>
            <a:r>
              <a:t>has</a:t>
            </a:r>
            <a:r>
              <a:rPr spc="-15"/>
              <a:t> </a:t>
            </a:r>
            <a:r>
              <a:rPr spc="-10"/>
              <a:t>decided</a:t>
            </a:r>
            <a:r>
              <a:rPr spc="10"/>
              <a:t> </a:t>
            </a:r>
            <a:r>
              <a:rPr spc="-10"/>
              <a:t>to</a:t>
            </a:r>
            <a:r>
              <a:t> launch</a:t>
            </a:r>
            <a:r>
              <a:rPr spc="-15"/>
              <a:t> </a:t>
            </a:r>
            <a:r>
              <a:t>it's </a:t>
            </a:r>
            <a:r>
              <a:rPr spc="0"/>
              <a:t> </a:t>
            </a:r>
            <a:r>
              <a:rPr spc="-10"/>
              <a:t>upcoming</a:t>
            </a:r>
            <a:r>
              <a:rPr spc="-15"/>
              <a:t> </a:t>
            </a:r>
            <a:r>
              <a:t>phase</a:t>
            </a:r>
            <a:r>
              <a:rPr spc="5"/>
              <a:t> </a:t>
            </a:r>
            <a:r>
              <a:t>of digital</a:t>
            </a:r>
            <a:r>
              <a:rPr spc="-34"/>
              <a:t> </a:t>
            </a:r>
            <a:r>
              <a:rPr spc="-10"/>
              <a:t>revolutions</a:t>
            </a:r>
            <a:r>
              <a:rPr spc="20"/>
              <a:t> </a:t>
            </a:r>
            <a:r>
              <a:rPr spc="-10"/>
              <a:t>around</a:t>
            </a:r>
            <a:r>
              <a:rPr spc="5"/>
              <a:t> </a:t>
            </a:r>
            <a:r>
              <a:t>the </a:t>
            </a:r>
            <a:r>
              <a:rPr spc="-10"/>
              <a:t>world...</a:t>
            </a:r>
          </a:p>
        </p:txBody>
      </p:sp>
      <p:sp>
        <p:nvSpPr>
          <p:cNvPr id="125" name="object 13"/>
          <p:cNvSpPr/>
          <p:nvPr/>
        </p:nvSpPr>
        <p:spPr>
          <a:xfrm>
            <a:off x="4807584" y="152398"/>
            <a:ext cx="3498216" cy="840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8" y="0"/>
                </a:moveTo>
                <a:lnTo>
                  <a:pt x="21162" y="0"/>
                </a:lnTo>
                <a:lnTo>
                  <a:pt x="21332" y="144"/>
                </a:lnTo>
                <a:lnTo>
                  <a:pt x="21471" y="535"/>
                </a:lnTo>
                <a:lnTo>
                  <a:pt x="21565" y="1116"/>
                </a:lnTo>
                <a:lnTo>
                  <a:pt x="21600" y="1820"/>
                </a:lnTo>
                <a:lnTo>
                  <a:pt x="21600" y="19780"/>
                </a:lnTo>
                <a:lnTo>
                  <a:pt x="21565" y="20484"/>
                </a:lnTo>
                <a:lnTo>
                  <a:pt x="21471" y="21065"/>
                </a:lnTo>
                <a:lnTo>
                  <a:pt x="21332" y="21456"/>
                </a:lnTo>
                <a:lnTo>
                  <a:pt x="21162" y="21600"/>
                </a:lnTo>
                <a:lnTo>
                  <a:pt x="438" y="21600"/>
                </a:lnTo>
                <a:lnTo>
                  <a:pt x="268" y="21456"/>
                </a:lnTo>
                <a:lnTo>
                  <a:pt x="129" y="21065"/>
                </a:lnTo>
                <a:lnTo>
                  <a:pt x="34" y="20484"/>
                </a:lnTo>
                <a:lnTo>
                  <a:pt x="0" y="19780"/>
                </a:lnTo>
                <a:lnTo>
                  <a:pt x="0" y="1820"/>
                </a:lnTo>
                <a:lnTo>
                  <a:pt x="34" y="1116"/>
                </a:lnTo>
                <a:lnTo>
                  <a:pt x="129" y="535"/>
                </a:lnTo>
                <a:lnTo>
                  <a:pt x="268" y="144"/>
                </a:lnTo>
                <a:lnTo>
                  <a:pt x="438" y="0"/>
                </a:lnTo>
                <a:close/>
              </a:path>
            </a:pathLst>
          </a:custGeom>
          <a:solidFill>
            <a:srgbClr val="2E0096"/>
          </a:solidFill>
          <a:ln w="12701">
            <a:solidFill>
              <a:srgbClr val="00A2D3"/>
            </a:solidFill>
          </a:ln>
        </p:spPr>
        <p:txBody>
          <a:bodyPr lIns="45718" tIns="45718" rIns="45718" bIns="45718"/>
          <a:lstStyle/>
          <a:p>
            <a:pPr/>
          </a:p>
        </p:txBody>
      </p:sp>
      <p:pic>
        <p:nvPicPr>
          <p:cNvPr id="126" name="object 15" descr="object 15"/>
          <p:cNvPicPr>
            <a:picLocks noChangeAspect="1"/>
          </p:cNvPicPr>
          <p:nvPr/>
        </p:nvPicPr>
        <p:blipFill>
          <a:blip r:embed="rId5">
            <a:extLst/>
          </a:blip>
          <a:stretch>
            <a:fillRect/>
          </a:stretch>
        </p:blipFill>
        <p:spPr>
          <a:xfrm>
            <a:off x="5359272" y="373379"/>
            <a:ext cx="2395730" cy="292609"/>
          </a:xfrm>
          <a:prstGeom prst="rect">
            <a:avLst/>
          </a:prstGeom>
          <a:ln w="12700">
            <a:miter lim="400000"/>
          </a:ln>
        </p:spPr>
      </p:pic>
      <p:sp>
        <p:nvSpPr>
          <p:cNvPr id="127" name="TextBox 10"/>
          <p:cNvSpPr txBox="1"/>
          <p:nvPr/>
        </p:nvSpPr>
        <p:spPr>
          <a:xfrm>
            <a:off x="5983945" y="6458635"/>
            <a:ext cx="5394201" cy="2779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500">
                <a:solidFill>
                  <a:srgbClr val="FFFB00"/>
                </a:solidFill>
              </a:defRPr>
            </a:lvl1pPr>
          </a:lstStyle>
          <a:p>
            <a:pPr/>
            <a:r>
              <a:t>www.avatradeworld.com / info@avatradeworld.com / Follow us on </a:t>
            </a:r>
          </a:p>
        </p:txBody>
      </p:sp>
      <p:pic>
        <p:nvPicPr>
          <p:cNvPr id="128" name="Picture 11" descr="Picture 11"/>
          <p:cNvPicPr>
            <a:picLocks noChangeAspect="1"/>
          </p:cNvPicPr>
          <p:nvPr/>
        </p:nvPicPr>
        <p:blipFill>
          <a:blip r:embed="rId6">
            <a:extLst/>
          </a:blip>
          <a:stretch>
            <a:fillRect/>
          </a:stretch>
        </p:blipFill>
        <p:spPr>
          <a:xfrm>
            <a:off x="11376386" y="6474042"/>
            <a:ext cx="762002" cy="247183"/>
          </a:xfrm>
          <a:prstGeom prst="rect">
            <a:avLst/>
          </a:prstGeom>
          <a:ln w="12700">
            <a:miter lim="400000"/>
          </a:ln>
        </p:spPr>
      </p:pic>
      <p:pic>
        <p:nvPicPr>
          <p:cNvPr id="129" name="Picture 12" descr="Picture 12"/>
          <p:cNvPicPr>
            <a:picLocks noChangeAspect="1"/>
          </p:cNvPicPr>
          <p:nvPr/>
        </p:nvPicPr>
        <p:blipFill>
          <a:blip r:embed="rId7">
            <a:extLst/>
          </a:blip>
          <a:stretch>
            <a:fillRect/>
          </a:stretch>
        </p:blipFill>
        <p:spPr>
          <a:xfrm>
            <a:off x="10591800" y="93071"/>
            <a:ext cx="1408559" cy="92964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Picture 22" descr="Picture 22"/>
          <p:cNvPicPr>
            <a:picLocks noChangeAspect="1"/>
          </p:cNvPicPr>
          <p:nvPr/>
        </p:nvPicPr>
        <p:blipFill>
          <a:blip r:embed="rId2">
            <a:extLst/>
          </a:blip>
          <a:stretch>
            <a:fillRect/>
          </a:stretch>
        </p:blipFill>
        <p:spPr>
          <a:xfrm>
            <a:off x="1522" y="0"/>
            <a:ext cx="12188957" cy="6858000"/>
          </a:xfrm>
          <a:prstGeom prst="rect">
            <a:avLst/>
          </a:prstGeom>
          <a:ln w="12700">
            <a:miter lim="400000"/>
          </a:ln>
        </p:spPr>
      </p:pic>
      <p:sp>
        <p:nvSpPr>
          <p:cNvPr id="132" name="object 38"/>
          <p:cNvSpPr txBox="1"/>
          <p:nvPr/>
        </p:nvSpPr>
        <p:spPr>
          <a:xfrm>
            <a:off x="3353406" y="2351396"/>
            <a:ext cx="2951078" cy="6120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3385" indent="45299" algn="ctr">
              <a:lnSpc>
                <a:spcPct val="107300"/>
              </a:lnSpc>
              <a:spcBef>
                <a:spcPts val="200"/>
              </a:spcBef>
              <a:defRPr b="1" spc="270" sz="1300">
                <a:solidFill>
                  <a:srgbClr val="FFFB00"/>
                </a:solidFill>
                <a:latin typeface="Oswald"/>
                <a:ea typeface="Oswald"/>
                <a:cs typeface="Oswald"/>
                <a:sym typeface="Oswald"/>
              </a:defRPr>
            </a:pPr>
            <a:r>
              <a:t>JUNE</a:t>
            </a:r>
            <a:endParaRPr spc="13">
              <a:solidFill>
                <a:srgbClr val="FFFFFF"/>
              </a:solidFill>
            </a:endParaRPr>
          </a:p>
          <a:p>
            <a:pPr marR="3385" indent="45299" algn="ctr">
              <a:lnSpc>
                <a:spcPct val="107300"/>
              </a:lnSpc>
              <a:spcBef>
                <a:spcPts val="200"/>
              </a:spcBef>
              <a:defRPr b="1" spc="13" sz="1200">
                <a:solidFill>
                  <a:srgbClr val="FFFFFF"/>
                </a:solidFill>
                <a:latin typeface="Trebuchet MS"/>
                <a:ea typeface="Trebuchet MS"/>
                <a:cs typeface="Trebuchet MS"/>
                <a:sym typeface="Trebuchet MS"/>
              </a:defRPr>
            </a:pPr>
            <a:r>
              <a:t> </a:t>
            </a:r>
            <a:r>
              <a:rPr spc="110">
                <a:latin typeface="Arial"/>
                <a:ea typeface="Arial"/>
                <a:cs typeface="Arial"/>
                <a:sym typeface="Arial"/>
              </a:rPr>
              <a:t>Token Lunch listing on CMC &amp; Major exchange</a:t>
            </a:r>
          </a:p>
        </p:txBody>
      </p:sp>
      <p:sp>
        <p:nvSpPr>
          <p:cNvPr id="133" name="object 39"/>
          <p:cNvSpPr txBox="1"/>
          <p:nvPr/>
        </p:nvSpPr>
        <p:spPr>
          <a:xfrm>
            <a:off x="5791406" y="4516063"/>
            <a:ext cx="2107779" cy="439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spcBef>
                <a:spcPts val="300"/>
              </a:spcBef>
              <a:defRPr b="1" spc="200" sz="1500">
                <a:solidFill>
                  <a:srgbClr val="FFFB00"/>
                </a:solidFill>
                <a:latin typeface="Oswald"/>
                <a:ea typeface="Oswald"/>
                <a:cs typeface="Oswald"/>
                <a:sym typeface="Oswald"/>
              </a:defRPr>
            </a:pPr>
            <a:r>
              <a:t>NOVEMBER</a:t>
            </a:r>
            <a:endParaRPr>
              <a:solidFill>
                <a:srgbClr val="FFFFFF"/>
              </a:solidFill>
            </a:endParaRPr>
          </a:p>
          <a:p>
            <a:pPr marR="3385" indent="7619" algn="ctr">
              <a:spcBef>
                <a:spcPts val="300"/>
              </a:spcBef>
              <a:defRPr b="1" spc="93" sz="1200">
                <a:solidFill>
                  <a:srgbClr val="FFFFFF"/>
                </a:solidFill>
                <a:latin typeface="Arial"/>
                <a:ea typeface="Arial"/>
                <a:cs typeface="Arial"/>
                <a:sym typeface="Arial"/>
              </a:defRPr>
            </a:pPr>
            <a:r>
              <a:t>Cross Chain Swap</a:t>
            </a:r>
          </a:p>
        </p:txBody>
      </p:sp>
      <p:sp>
        <p:nvSpPr>
          <p:cNvPr id="134" name="object 40"/>
          <p:cNvSpPr txBox="1"/>
          <p:nvPr>
            <p:ph type="title"/>
          </p:nvPr>
        </p:nvSpPr>
        <p:spPr>
          <a:xfrm>
            <a:off x="141065" y="510735"/>
            <a:ext cx="6539287" cy="612015"/>
          </a:xfrm>
          <a:prstGeom prst="rect">
            <a:avLst/>
          </a:prstGeom>
        </p:spPr>
        <p:txBody>
          <a:bodyPr/>
          <a:lstStyle/>
          <a:p>
            <a:pPr indent="8212" defTabSz="886967">
              <a:defRPr sz="2900">
                <a:solidFill>
                  <a:srgbClr val="FFFFFF"/>
                </a:solidFill>
                <a:effectLst>
                  <a:outerShdw sx="100000" sy="100000" kx="0" ky="0" algn="b" rotWithShape="0" blurRad="38100" dist="36957" dir="2700000">
                    <a:srgbClr val="000000">
                      <a:alpha val="43137"/>
                    </a:srgbClr>
                  </a:outerShdw>
                </a:effectLst>
                <a:latin typeface="Arial Black"/>
                <a:ea typeface="Arial Black"/>
                <a:cs typeface="Arial Black"/>
                <a:sym typeface="Arial Black"/>
              </a:defRPr>
            </a:pPr>
            <a:r>
              <a:t>AVA TRADE WORLD </a:t>
            </a:r>
            <a:r>
              <a:rPr>
                <a:solidFill>
                  <a:srgbClr val="FFFB00"/>
                </a:solidFill>
              </a:rPr>
              <a:t>ROADMAP</a:t>
            </a:r>
          </a:p>
        </p:txBody>
      </p:sp>
      <p:sp>
        <p:nvSpPr>
          <p:cNvPr id="135" name="object 41"/>
          <p:cNvSpPr txBox="1"/>
          <p:nvPr/>
        </p:nvSpPr>
        <p:spPr>
          <a:xfrm>
            <a:off x="8496510" y="4684631"/>
            <a:ext cx="2107779" cy="4014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66" algn="ctr">
              <a:spcBef>
                <a:spcPts val="300"/>
              </a:spcBef>
              <a:defRPr b="1" spc="200" sz="1300">
                <a:solidFill>
                  <a:srgbClr val="FFFB00"/>
                </a:solidFill>
                <a:latin typeface="Oswald"/>
                <a:ea typeface="Oswald"/>
                <a:cs typeface="Oswald"/>
                <a:sym typeface="Oswald"/>
              </a:defRPr>
            </a:pPr>
            <a:r>
              <a:t>OCTOMBER</a:t>
            </a:r>
            <a:endParaRPr>
              <a:solidFill>
                <a:srgbClr val="FFFFFF"/>
              </a:solidFill>
            </a:endParaRPr>
          </a:p>
          <a:p>
            <a:pPr indent="21167" algn="ctr">
              <a:spcBef>
                <a:spcPts val="200"/>
              </a:spcBef>
              <a:defRPr b="1" spc="37" sz="1200">
                <a:solidFill>
                  <a:srgbClr val="FFFFFF"/>
                </a:solidFill>
                <a:latin typeface="Arial"/>
                <a:ea typeface="Arial"/>
                <a:cs typeface="Arial"/>
                <a:sym typeface="Arial"/>
              </a:defRPr>
            </a:pPr>
            <a:r>
              <a:t>Own ATM Chain Worldwide</a:t>
            </a:r>
          </a:p>
        </p:txBody>
      </p:sp>
      <p:sp>
        <p:nvSpPr>
          <p:cNvPr id="136" name="object 42"/>
          <p:cNvSpPr txBox="1"/>
          <p:nvPr/>
        </p:nvSpPr>
        <p:spPr>
          <a:xfrm>
            <a:off x="9684990" y="2434245"/>
            <a:ext cx="2426691" cy="44631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spcBef>
                <a:spcPts val="600"/>
              </a:spcBef>
              <a:defRPr b="1" spc="200" sz="1500">
                <a:solidFill>
                  <a:srgbClr val="FFFB00"/>
                </a:solidFill>
                <a:latin typeface="Oswald"/>
                <a:ea typeface="Oswald"/>
                <a:cs typeface="Oswald"/>
                <a:sym typeface="Oswald"/>
              </a:defRPr>
            </a:pPr>
            <a:r>
              <a:t>JANUARY</a:t>
            </a:r>
          </a:p>
          <a:p>
            <a:pPr marR="165954" indent="171035" algn="ctr">
              <a:lnSpc>
                <a:spcPts val="1200"/>
              </a:lnSpc>
              <a:spcBef>
                <a:spcPts val="500"/>
              </a:spcBef>
              <a:defRPr b="1" spc="37" sz="1200">
                <a:solidFill>
                  <a:srgbClr val="FFFFFF"/>
                </a:solidFill>
                <a:latin typeface="Arial"/>
                <a:ea typeface="Arial"/>
                <a:cs typeface="Arial"/>
                <a:sym typeface="Arial"/>
              </a:defRPr>
            </a:pPr>
            <a:r>
              <a:t>Crypto gaming launch pad</a:t>
            </a:r>
          </a:p>
        </p:txBody>
      </p:sp>
      <p:sp>
        <p:nvSpPr>
          <p:cNvPr id="137" name="object 43"/>
          <p:cNvSpPr txBox="1"/>
          <p:nvPr/>
        </p:nvSpPr>
        <p:spPr>
          <a:xfrm>
            <a:off x="602824" y="1891302"/>
            <a:ext cx="2149283" cy="4076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33022" algn="ctr">
              <a:spcBef>
                <a:spcPts val="400"/>
              </a:spcBef>
              <a:defRPr b="1" spc="-5" sz="1300">
                <a:solidFill>
                  <a:srgbClr val="FFFB00"/>
                </a:solidFill>
                <a:latin typeface="Oswald"/>
                <a:ea typeface="Oswald"/>
                <a:cs typeface="Oswald"/>
                <a:sym typeface="Oswald"/>
              </a:defRPr>
            </a:pPr>
            <a:r>
              <a:t>JANUARY</a:t>
            </a:r>
            <a:endParaRPr spc="113">
              <a:solidFill>
                <a:srgbClr val="FFFFFF"/>
              </a:solidFill>
            </a:endParaRPr>
          </a:p>
          <a:p>
            <a:pPr marR="3385" indent="45299" algn="ctr">
              <a:lnSpc>
                <a:spcPts val="1200"/>
              </a:lnSpc>
              <a:spcBef>
                <a:spcPts val="300"/>
              </a:spcBef>
              <a:defRPr spc="-5" sz="1400">
                <a:solidFill>
                  <a:srgbClr val="FFFFFF"/>
                </a:solidFill>
              </a:defRPr>
            </a:pPr>
            <a:r>
              <a:t>Global</a:t>
            </a:r>
            <a:r>
              <a:rPr spc="-15"/>
              <a:t> </a:t>
            </a:r>
            <a:r>
              <a:rPr spc="-10"/>
              <a:t>Marketing Company</a:t>
            </a:r>
          </a:p>
        </p:txBody>
      </p:sp>
      <p:sp>
        <p:nvSpPr>
          <p:cNvPr id="138" name="object 44"/>
          <p:cNvSpPr txBox="1"/>
          <p:nvPr/>
        </p:nvSpPr>
        <p:spPr>
          <a:xfrm>
            <a:off x="6913874" y="1623537"/>
            <a:ext cx="2361779" cy="4082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258668" algn="ctr">
              <a:spcBef>
                <a:spcPts val="300"/>
              </a:spcBef>
              <a:defRPr b="1" spc="200" sz="1400">
                <a:solidFill>
                  <a:srgbClr val="FFFB00"/>
                </a:solidFill>
                <a:latin typeface="Oswald"/>
                <a:ea typeface="Oswald"/>
                <a:cs typeface="Oswald"/>
                <a:sym typeface="Oswald"/>
              </a:defRPr>
            </a:pPr>
            <a:r>
              <a:t>SEPTEMBER</a:t>
            </a:r>
            <a:endParaRPr>
              <a:solidFill>
                <a:srgbClr val="FFFFFF"/>
              </a:solidFill>
            </a:endParaRPr>
          </a:p>
          <a:p>
            <a:pPr marL="100756" marR="3385" indent="-92712" algn="ctr">
              <a:lnSpc>
                <a:spcPts val="1200"/>
              </a:lnSpc>
              <a:spcBef>
                <a:spcPts val="300"/>
              </a:spcBef>
              <a:defRPr b="1" spc="37" sz="1200">
                <a:solidFill>
                  <a:srgbClr val="FFFFFF"/>
                </a:solidFill>
                <a:latin typeface="Arial"/>
                <a:ea typeface="Arial"/>
                <a:cs typeface="Arial"/>
                <a:sym typeface="Arial"/>
              </a:defRPr>
            </a:pPr>
            <a:r>
              <a:t>Own Decentralised Exchange</a:t>
            </a:r>
          </a:p>
        </p:txBody>
      </p:sp>
      <p:sp>
        <p:nvSpPr>
          <p:cNvPr id="139" name="object 45"/>
          <p:cNvSpPr txBox="1"/>
          <p:nvPr/>
        </p:nvSpPr>
        <p:spPr>
          <a:xfrm>
            <a:off x="2290011" y="4704207"/>
            <a:ext cx="1926390" cy="4263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66" algn="ctr">
              <a:spcBef>
                <a:spcPts val="400"/>
              </a:spcBef>
              <a:defRPr b="1" spc="200" sz="1300">
                <a:solidFill>
                  <a:srgbClr val="FFFB00"/>
                </a:solidFill>
                <a:latin typeface="Oswald"/>
                <a:ea typeface="Oswald"/>
                <a:cs typeface="Oswald"/>
                <a:sym typeface="Oswald"/>
              </a:defRPr>
            </a:pPr>
            <a:r>
              <a:t>MARCH</a:t>
            </a:r>
            <a:endParaRPr>
              <a:solidFill>
                <a:srgbClr val="FFFFFF"/>
              </a:solidFill>
            </a:endParaRPr>
          </a:p>
          <a:p>
            <a:pPr indent="22438" algn="ctr">
              <a:spcBef>
                <a:spcPts val="300"/>
              </a:spcBef>
              <a:defRPr b="1" spc="80" sz="1300">
                <a:solidFill>
                  <a:srgbClr val="FFFFFF"/>
                </a:solidFill>
                <a:latin typeface="Arial"/>
                <a:ea typeface="Arial"/>
                <a:cs typeface="Arial"/>
                <a:sym typeface="Arial"/>
              </a:defRPr>
            </a:pPr>
            <a:r>
              <a:t>AVA Wallet App</a:t>
            </a:r>
          </a:p>
        </p:txBody>
      </p:sp>
      <p:sp>
        <p:nvSpPr>
          <p:cNvPr id="140" name="Rectangle 48"/>
          <p:cNvSpPr/>
          <p:nvPr/>
        </p:nvSpPr>
        <p:spPr>
          <a:xfrm>
            <a:off x="1642170" y="3559864"/>
            <a:ext cx="9975350" cy="44915"/>
          </a:xfrm>
          <a:prstGeom prst="rect">
            <a:avLst/>
          </a:prstGeom>
          <a:solidFill>
            <a:srgbClr val="F1C837"/>
          </a:solidFill>
          <a:ln w="12700">
            <a:miter lim="400000"/>
          </a:ln>
        </p:spPr>
        <p:txBody>
          <a:bodyPr lIns="45718" tIns="45718" rIns="45718" bIns="45718" anchor="ctr"/>
          <a:lstStyle/>
          <a:p>
            <a:pPr algn="ctr">
              <a:defRPr sz="1200">
                <a:solidFill>
                  <a:srgbClr val="FFFFFF"/>
                </a:solidFill>
              </a:defRPr>
            </a:pPr>
          </a:p>
        </p:txBody>
      </p:sp>
      <p:sp>
        <p:nvSpPr>
          <p:cNvPr id="141" name="Straight Connector 59"/>
          <p:cNvSpPr/>
          <p:nvPr/>
        </p:nvSpPr>
        <p:spPr>
          <a:xfrm>
            <a:off x="1650999" y="2453463"/>
            <a:ext cx="7838" cy="1151316"/>
          </a:xfrm>
          <a:prstGeom prst="line">
            <a:avLst/>
          </a:prstGeom>
          <a:ln w="38100">
            <a:solidFill>
              <a:srgbClr val="FFFFFF"/>
            </a:solidFill>
          </a:ln>
        </p:spPr>
        <p:txBody>
          <a:bodyPr lIns="45718" tIns="45718" rIns="45718" bIns="45718"/>
          <a:lstStyle/>
          <a:p>
            <a:pPr/>
          </a:p>
        </p:txBody>
      </p:sp>
      <p:sp>
        <p:nvSpPr>
          <p:cNvPr id="142" name="Straight Connector 60"/>
          <p:cNvSpPr/>
          <p:nvPr/>
        </p:nvSpPr>
        <p:spPr>
          <a:xfrm flipH="1">
            <a:off x="3253206" y="3599893"/>
            <a:ext cx="3" cy="1026337"/>
          </a:xfrm>
          <a:prstGeom prst="line">
            <a:avLst/>
          </a:prstGeom>
          <a:ln w="38100">
            <a:solidFill>
              <a:srgbClr val="FFFFFF"/>
            </a:solidFill>
          </a:ln>
        </p:spPr>
        <p:txBody>
          <a:bodyPr lIns="45718" tIns="45718" rIns="45718" bIns="45718"/>
          <a:lstStyle/>
          <a:p>
            <a:pPr/>
          </a:p>
        </p:txBody>
      </p:sp>
      <p:sp>
        <p:nvSpPr>
          <p:cNvPr id="143" name="Straight Connector 67"/>
          <p:cNvSpPr/>
          <p:nvPr/>
        </p:nvSpPr>
        <p:spPr>
          <a:xfrm>
            <a:off x="4876798" y="3073399"/>
            <a:ext cx="2" cy="494444"/>
          </a:xfrm>
          <a:prstGeom prst="line">
            <a:avLst/>
          </a:prstGeom>
          <a:ln w="38100">
            <a:solidFill>
              <a:srgbClr val="FFFFFF"/>
            </a:solidFill>
          </a:ln>
        </p:spPr>
        <p:txBody>
          <a:bodyPr lIns="45718" tIns="45718" rIns="45718" bIns="45718"/>
          <a:lstStyle/>
          <a:p>
            <a:pPr/>
          </a:p>
        </p:txBody>
      </p:sp>
      <p:sp>
        <p:nvSpPr>
          <p:cNvPr id="144" name="Straight Connector 70"/>
          <p:cNvSpPr/>
          <p:nvPr/>
        </p:nvSpPr>
        <p:spPr>
          <a:xfrm>
            <a:off x="8094761" y="2310703"/>
            <a:ext cx="2" cy="1287588"/>
          </a:xfrm>
          <a:prstGeom prst="line">
            <a:avLst/>
          </a:prstGeom>
          <a:ln w="38100">
            <a:solidFill>
              <a:srgbClr val="FFFFFF"/>
            </a:solidFill>
          </a:ln>
        </p:spPr>
        <p:txBody>
          <a:bodyPr lIns="45718" tIns="45718" rIns="45718" bIns="45718"/>
          <a:lstStyle/>
          <a:p>
            <a:pPr/>
          </a:p>
        </p:txBody>
      </p:sp>
      <p:sp>
        <p:nvSpPr>
          <p:cNvPr id="145" name="Straight Connector 76"/>
          <p:cNvSpPr/>
          <p:nvPr/>
        </p:nvSpPr>
        <p:spPr>
          <a:xfrm>
            <a:off x="6758176" y="3560709"/>
            <a:ext cx="2" cy="743793"/>
          </a:xfrm>
          <a:prstGeom prst="line">
            <a:avLst/>
          </a:prstGeom>
          <a:ln w="38100">
            <a:solidFill>
              <a:srgbClr val="FFFFFF"/>
            </a:solidFill>
          </a:ln>
        </p:spPr>
        <p:txBody>
          <a:bodyPr lIns="45718" tIns="45718" rIns="45718" bIns="45718"/>
          <a:lstStyle/>
          <a:p>
            <a:pPr/>
          </a:p>
        </p:txBody>
      </p:sp>
      <p:sp>
        <p:nvSpPr>
          <p:cNvPr id="146" name="Straight Connector 80"/>
          <p:cNvSpPr/>
          <p:nvPr/>
        </p:nvSpPr>
        <p:spPr>
          <a:xfrm>
            <a:off x="11006038" y="3075171"/>
            <a:ext cx="2" cy="490899"/>
          </a:xfrm>
          <a:prstGeom prst="line">
            <a:avLst/>
          </a:prstGeom>
          <a:ln w="38100">
            <a:solidFill>
              <a:srgbClr val="FFFFFF"/>
            </a:solidFill>
          </a:ln>
        </p:spPr>
        <p:txBody>
          <a:bodyPr lIns="45718" tIns="45718" rIns="45718" bIns="45718"/>
          <a:lstStyle/>
          <a:p>
            <a:pPr/>
          </a:p>
        </p:txBody>
      </p:sp>
      <p:sp>
        <p:nvSpPr>
          <p:cNvPr id="147" name="Straight Connector 84"/>
          <p:cNvSpPr/>
          <p:nvPr/>
        </p:nvSpPr>
        <p:spPr>
          <a:xfrm>
            <a:off x="9550399" y="3604776"/>
            <a:ext cx="3" cy="1016572"/>
          </a:xfrm>
          <a:prstGeom prst="line">
            <a:avLst/>
          </a:prstGeom>
          <a:ln w="38100">
            <a:solidFill>
              <a:srgbClr val="FFFFFF"/>
            </a:solidFill>
          </a:ln>
        </p:spPr>
        <p:txBody>
          <a:bodyPr lIns="45718" tIns="45718" rIns="45718" bIns="45718"/>
          <a:lstStyle/>
          <a:p>
            <a:pPr/>
          </a:p>
        </p:txBody>
      </p:sp>
      <p:sp>
        <p:nvSpPr>
          <p:cNvPr id="148" name="TextBox 23"/>
          <p:cNvSpPr txBox="1"/>
          <p:nvPr/>
        </p:nvSpPr>
        <p:spPr>
          <a:xfrm>
            <a:off x="5898308" y="6409279"/>
            <a:ext cx="5394200" cy="2779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B00"/>
                </a:solidFill>
              </a:defRPr>
            </a:lvl1pPr>
          </a:lstStyle>
          <a:p>
            <a:pPr/>
            <a:r>
              <a:t>www.avatradeworld.com / info@avatradeworld.com / Follow us on </a:t>
            </a:r>
          </a:p>
        </p:txBody>
      </p:sp>
      <p:pic>
        <p:nvPicPr>
          <p:cNvPr id="149" name="Picture 24" descr="Picture 24"/>
          <p:cNvPicPr>
            <a:picLocks noChangeAspect="1"/>
          </p:cNvPicPr>
          <p:nvPr/>
        </p:nvPicPr>
        <p:blipFill>
          <a:blip r:embed="rId3">
            <a:extLst/>
          </a:blip>
          <a:stretch>
            <a:fillRect/>
          </a:stretch>
        </p:blipFill>
        <p:spPr>
          <a:xfrm>
            <a:off x="11302596" y="6424686"/>
            <a:ext cx="762002" cy="247183"/>
          </a:xfrm>
          <a:prstGeom prst="rect">
            <a:avLst/>
          </a:prstGeom>
          <a:ln w="12700">
            <a:miter lim="400000"/>
          </a:ln>
        </p:spPr>
      </p:pic>
      <p:pic>
        <p:nvPicPr>
          <p:cNvPr id="150" name="Picture 25" descr="Picture 25"/>
          <p:cNvPicPr>
            <a:picLocks noChangeAspect="1"/>
          </p:cNvPicPr>
          <p:nvPr/>
        </p:nvPicPr>
        <p:blipFill>
          <a:blip r:embed="rId4">
            <a:extLst/>
          </a:blip>
          <a:stretch>
            <a:fillRect/>
          </a:stretch>
        </p:blipFill>
        <p:spPr>
          <a:xfrm>
            <a:off x="10591800" y="93071"/>
            <a:ext cx="1408559" cy="929649"/>
          </a:xfrm>
          <a:prstGeom prst="rect">
            <a:avLst/>
          </a:prstGeom>
          <a:ln w="12700">
            <a:miter lim="400000"/>
          </a:ln>
        </p:spPr>
      </p:pic>
      <p:grpSp>
        <p:nvGrpSpPr>
          <p:cNvPr id="153" name="Oval 56"/>
          <p:cNvGrpSpPr/>
          <p:nvPr/>
        </p:nvGrpSpPr>
        <p:grpSpPr>
          <a:xfrm>
            <a:off x="9221220" y="3248565"/>
            <a:ext cx="658363" cy="667515"/>
            <a:chOff x="0" y="0"/>
            <a:chExt cx="658361" cy="667514"/>
          </a:xfrm>
        </p:grpSpPr>
        <p:sp>
          <p:nvSpPr>
            <p:cNvPr id="151" name="Oval"/>
            <p:cNvSpPr/>
            <p:nvPr/>
          </p:nvSpPr>
          <p:spPr>
            <a:xfrm>
              <a:off x="0" y="-1"/>
              <a:ext cx="658362" cy="667516"/>
            </a:xfrm>
            <a:prstGeom prst="ellipse">
              <a:avLst/>
            </a:prstGeom>
            <a:solidFill>
              <a:srgbClr val="F1C837"/>
            </a:solidFill>
            <a:ln w="12700" cap="flat">
              <a:noFill/>
              <a:miter lim="400000"/>
            </a:ln>
            <a:effectLst/>
          </p:spPr>
          <p:txBody>
            <a:bodyPr wrap="square" lIns="45718" tIns="45718" rIns="45718" bIns="45718" numCol="1" anchor="ctr">
              <a:noAutofit/>
            </a:bodyPr>
            <a:lstStyle/>
            <a:p>
              <a:pPr algn="ctr">
                <a:defRPr b="1" sz="1700">
                  <a:solidFill>
                    <a:srgbClr val="FFFFFF"/>
                  </a:solidFill>
                </a:defRPr>
              </a:pPr>
            </a:p>
          </p:txBody>
        </p:sp>
        <p:sp>
          <p:nvSpPr>
            <p:cNvPr id="152" name="2024"/>
            <p:cNvSpPr txBox="1"/>
            <p:nvPr/>
          </p:nvSpPr>
          <p:spPr>
            <a:xfrm>
              <a:off x="96415" y="45162"/>
              <a:ext cx="465531" cy="5771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1700">
                  <a:solidFill>
                    <a:srgbClr val="FFFFFF"/>
                  </a:solidFill>
                </a:defRPr>
              </a:lvl1pPr>
            </a:lstStyle>
            <a:p>
              <a:pPr/>
              <a:r>
                <a:t>2024</a:t>
              </a:r>
            </a:p>
          </p:txBody>
        </p:sp>
      </p:grpSp>
      <p:sp>
        <p:nvSpPr>
          <p:cNvPr id="154" name="Oval 56"/>
          <p:cNvSpPr/>
          <p:nvPr/>
        </p:nvSpPr>
        <p:spPr>
          <a:xfrm>
            <a:off x="1325739" y="3248565"/>
            <a:ext cx="658363" cy="667515"/>
          </a:xfrm>
          <a:prstGeom prst="ellipse">
            <a:avLst/>
          </a:prstGeom>
          <a:solidFill>
            <a:srgbClr val="F1C837"/>
          </a:solidFill>
          <a:ln w="12700">
            <a:miter lim="400000"/>
          </a:ln>
        </p:spPr>
        <p:txBody>
          <a:bodyPr lIns="45718" tIns="45718" rIns="45718" bIns="45718" anchor="ctr"/>
          <a:lstStyle/>
          <a:p>
            <a:pPr algn="ctr">
              <a:defRPr sz="1200">
                <a:solidFill>
                  <a:srgbClr val="FFFFFF"/>
                </a:solidFill>
              </a:defRPr>
            </a:pPr>
          </a:p>
        </p:txBody>
      </p:sp>
      <p:sp>
        <p:nvSpPr>
          <p:cNvPr id="155" name="Rectangle 57"/>
          <p:cNvSpPr txBox="1"/>
          <p:nvPr/>
        </p:nvSpPr>
        <p:spPr>
          <a:xfrm>
            <a:off x="1374347" y="3428652"/>
            <a:ext cx="561015" cy="307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pc="110" sz="1400">
                <a:solidFill>
                  <a:srgbClr val="FFFFFF"/>
                </a:solidFill>
                <a:latin typeface="Oswald"/>
                <a:ea typeface="Oswald"/>
                <a:cs typeface="Oswald"/>
                <a:sym typeface="Oswald"/>
              </a:defRPr>
            </a:pPr>
            <a:r>
              <a:t>2</a:t>
            </a:r>
            <a:r>
              <a:rPr spc="116"/>
              <a:t>0</a:t>
            </a:r>
            <a:r>
              <a:t>2</a:t>
            </a:r>
            <a:r>
              <a:rPr spc="147"/>
              <a:t>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Picture 22" descr="Picture 22"/>
          <p:cNvPicPr>
            <a:picLocks noChangeAspect="1"/>
          </p:cNvPicPr>
          <p:nvPr/>
        </p:nvPicPr>
        <p:blipFill>
          <a:blip r:embed="rId2">
            <a:extLst/>
          </a:blip>
          <a:stretch>
            <a:fillRect/>
          </a:stretch>
        </p:blipFill>
        <p:spPr>
          <a:xfrm>
            <a:off x="1522" y="0"/>
            <a:ext cx="12188957" cy="6858000"/>
          </a:xfrm>
          <a:prstGeom prst="rect">
            <a:avLst/>
          </a:prstGeom>
          <a:ln w="12700">
            <a:miter lim="400000"/>
          </a:ln>
        </p:spPr>
      </p:pic>
      <p:grpSp>
        <p:nvGrpSpPr>
          <p:cNvPr id="164" name="object 3"/>
          <p:cNvGrpSpPr/>
          <p:nvPr/>
        </p:nvGrpSpPr>
        <p:grpSpPr>
          <a:xfrm>
            <a:off x="1094318" y="2789196"/>
            <a:ext cx="9974103" cy="1759958"/>
            <a:chOff x="0" y="0"/>
            <a:chExt cx="9974102" cy="1759957"/>
          </a:xfrm>
        </p:grpSpPr>
        <p:sp>
          <p:nvSpPr>
            <p:cNvPr id="158" name="object 6"/>
            <p:cNvSpPr/>
            <p:nvPr/>
          </p:nvSpPr>
          <p:spPr>
            <a:xfrm>
              <a:off x="7631469" y="0"/>
              <a:ext cx="2342634" cy="1759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71" y="0"/>
                  </a:moveTo>
                  <a:lnTo>
                    <a:pt x="13371" y="6750"/>
                  </a:lnTo>
                  <a:lnTo>
                    <a:pt x="0" y="6750"/>
                  </a:lnTo>
                  <a:lnTo>
                    <a:pt x="0" y="14850"/>
                  </a:lnTo>
                  <a:lnTo>
                    <a:pt x="13371" y="14850"/>
                  </a:lnTo>
                  <a:lnTo>
                    <a:pt x="13371" y="21600"/>
                  </a:lnTo>
                  <a:lnTo>
                    <a:pt x="21600" y="10800"/>
                  </a:lnTo>
                  <a:lnTo>
                    <a:pt x="13371" y="0"/>
                  </a:lnTo>
                  <a:close/>
                </a:path>
              </a:pathLst>
            </a:custGeom>
            <a:solidFill>
              <a:srgbClr val="CA6CE6"/>
            </a:solidFill>
            <a:ln w="12700" cap="flat">
              <a:noFill/>
              <a:miter lim="400000"/>
            </a:ln>
            <a:effectLst/>
          </p:spPr>
          <p:txBody>
            <a:bodyPr wrap="square" lIns="45718" tIns="45718" rIns="45718" bIns="45718" numCol="1" anchor="t">
              <a:noAutofit/>
            </a:bodyPr>
            <a:lstStyle/>
            <a:p>
              <a:pPr>
                <a:defRPr sz="1200"/>
              </a:pPr>
            </a:p>
          </p:txBody>
        </p:sp>
        <p:sp>
          <p:nvSpPr>
            <p:cNvPr id="159" name="object 7"/>
            <p:cNvSpPr/>
            <p:nvPr/>
          </p:nvSpPr>
          <p:spPr>
            <a:xfrm>
              <a:off x="6306655" y="179325"/>
              <a:ext cx="2222904" cy="1397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45" y="0"/>
                  </a:moveTo>
                  <a:lnTo>
                    <a:pt x="13145" y="4900"/>
                  </a:lnTo>
                  <a:lnTo>
                    <a:pt x="0" y="4900"/>
                  </a:lnTo>
                  <a:lnTo>
                    <a:pt x="0" y="16700"/>
                  </a:lnTo>
                  <a:lnTo>
                    <a:pt x="13145" y="16700"/>
                  </a:lnTo>
                  <a:lnTo>
                    <a:pt x="13145" y="21600"/>
                  </a:lnTo>
                  <a:lnTo>
                    <a:pt x="21600" y="10800"/>
                  </a:lnTo>
                  <a:lnTo>
                    <a:pt x="13145" y="0"/>
                  </a:lnTo>
                  <a:close/>
                </a:path>
              </a:pathLst>
            </a:custGeom>
            <a:solidFill>
              <a:srgbClr val="EF4027"/>
            </a:solidFill>
            <a:ln w="12700" cap="flat">
              <a:noFill/>
              <a:miter lim="400000"/>
            </a:ln>
            <a:effectLst/>
          </p:spPr>
          <p:txBody>
            <a:bodyPr wrap="square" lIns="45718" tIns="45718" rIns="45718" bIns="45718" numCol="1" anchor="t">
              <a:noAutofit/>
            </a:bodyPr>
            <a:lstStyle/>
            <a:p>
              <a:pPr>
                <a:defRPr sz="1200"/>
              </a:pPr>
            </a:p>
          </p:txBody>
        </p:sp>
        <p:sp>
          <p:nvSpPr>
            <p:cNvPr id="160" name="object 8"/>
            <p:cNvSpPr/>
            <p:nvPr/>
          </p:nvSpPr>
          <p:spPr>
            <a:xfrm>
              <a:off x="4729745" y="179325"/>
              <a:ext cx="2222905" cy="1397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47" y="0"/>
                  </a:moveTo>
                  <a:lnTo>
                    <a:pt x="13147" y="4900"/>
                  </a:lnTo>
                  <a:lnTo>
                    <a:pt x="0" y="4900"/>
                  </a:lnTo>
                  <a:lnTo>
                    <a:pt x="0" y="16700"/>
                  </a:lnTo>
                  <a:lnTo>
                    <a:pt x="13147" y="16700"/>
                  </a:lnTo>
                  <a:lnTo>
                    <a:pt x="13147" y="21600"/>
                  </a:lnTo>
                  <a:lnTo>
                    <a:pt x="21600" y="10800"/>
                  </a:lnTo>
                  <a:lnTo>
                    <a:pt x="13147" y="0"/>
                  </a:lnTo>
                  <a:close/>
                </a:path>
              </a:pathLst>
            </a:custGeom>
            <a:solidFill>
              <a:srgbClr val="F8A60D"/>
            </a:solidFill>
            <a:ln w="12700" cap="flat">
              <a:noFill/>
              <a:miter lim="400000"/>
            </a:ln>
            <a:effectLst/>
          </p:spPr>
          <p:txBody>
            <a:bodyPr wrap="square" lIns="45718" tIns="45718" rIns="45718" bIns="45718" numCol="1" anchor="t">
              <a:noAutofit/>
            </a:bodyPr>
            <a:lstStyle/>
            <a:p>
              <a:pPr>
                <a:defRPr sz="1200"/>
              </a:pPr>
            </a:p>
          </p:txBody>
        </p:sp>
        <p:sp>
          <p:nvSpPr>
            <p:cNvPr id="161" name="object 9"/>
            <p:cNvSpPr/>
            <p:nvPr/>
          </p:nvSpPr>
          <p:spPr>
            <a:xfrm>
              <a:off x="3153125" y="179325"/>
              <a:ext cx="2222977" cy="1397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47" y="0"/>
                  </a:moveTo>
                  <a:lnTo>
                    <a:pt x="13147" y="4900"/>
                  </a:lnTo>
                  <a:lnTo>
                    <a:pt x="0" y="4900"/>
                  </a:lnTo>
                  <a:lnTo>
                    <a:pt x="0" y="16700"/>
                  </a:lnTo>
                  <a:lnTo>
                    <a:pt x="13147" y="16700"/>
                  </a:lnTo>
                  <a:lnTo>
                    <a:pt x="13147" y="21600"/>
                  </a:lnTo>
                  <a:lnTo>
                    <a:pt x="21600" y="10800"/>
                  </a:lnTo>
                  <a:lnTo>
                    <a:pt x="13147" y="0"/>
                  </a:lnTo>
                  <a:close/>
                </a:path>
              </a:pathLst>
            </a:custGeom>
            <a:solidFill>
              <a:srgbClr val="46BDC7"/>
            </a:solidFill>
            <a:ln w="12700" cap="flat">
              <a:noFill/>
              <a:miter lim="400000"/>
            </a:ln>
            <a:effectLst/>
          </p:spPr>
          <p:txBody>
            <a:bodyPr wrap="square" lIns="45718" tIns="45718" rIns="45718" bIns="45718" numCol="1" anchor="t">
              <a:noAutofit/>
            </a:bodyPr>
            <a:lstStyle/>
            <a:p>
              <a:pPr>
                <a:defRPr sz="1200"/>
              </a:pPr>
            </a:p>
          </p:txBody>
        </p:sp>
        <p:sp>
          <p:nvSpPr>
            <p:cNvPr id="162" name="object 10"/>
            <p:cNvSpPr/>
            <p:nvPr/>
          </p:nvSpPr>
          <p:spPr>
            <a:xfrm>
              <a:off x="1576577" y="179325"/>
              <a:ext cx="2222904" cy="1397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44" y="0"/>
                  </a:moveTo>
                  <a:lnTo>
                    <a:pt x="13144" y="4900"/>
                  </a:lnTo>
                  <a:lnTo>
                    <a:pt x="0" y="4900"/>
                  </a:lnTo>
                  <a:lnTo>
                    <a:pt x="0" y="16700"/>
                  </a:lnTo>
                  <a:lnTo>
                    <a:pt x="13144" y="16700"/>
                  </a:lnTo>
                  <a:lnTo>
                    <a:pt x="13144" y="21600"/>
                  </a:lnTo>
                  <a:lnTo>
                    <a:pt x="21600" y="10800"/>
                  </a:lnTo>
                  <a:lnTo>
                    <a:pt x="13144" y="0"/>
                  </a:lnTo>
                  <a:close/>
                </a:path>
              </a:pathLst>
            </a:custGeom>
            <a:solidFill>
              <a:srgbClr val="95CC20"/>
            </a:solidFill>
            <a:ln w="12700" cap="flat">
              <a:noFill/>
              <a:miter lim="400000"/>
            </a:ln>
            <a:effectLst/>
          </p:spPr>
          <p:txBody>
            <a:bodyPr wrap="square" lIns="45718" tIns="45718" rIns="45718" bIns="45718" numCol="1" anchor="t">
              <a:noAutofit/>
            </a:bodyPr>
            <a:lstStyle/>
            <a:p>
              <a:pPr>
                <a:defRPr sz="1200"/>
              </a:pPr>
            </a:p>
          </p:txBody>
        </p:sp>
        <p:sp>
          <p:nvSpPr>
            <p:cNvPr id="163" name="object 11"/>
            <p:cNvSpPr/>
            <p:nvPr/>
          </p:nvSpPr>
          <p:spPr>
            <a:xfrm>
              <a:off x="0" y="179325"/>
              <a:ext cx="2222573" cy="1397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46" y="0"/>
                  </a:moveTo>
                  <a:lnTo>
                    <a:pt x="13146" y="4900"/>
                  </a:lnTo>
                  <a:lnTo>
                    <a:pt x="0" y="4900"/>
                  </a:lnTo>
                  <a:lnTo>
                    <a:pt x="0" y="16700"/>
                  </a:lnTo>
                  <a:lnTo>
                    <a:pt x="13146" y="16700"/>
                  </a:lnTo>
                  <a:lnTo>
                    <a:pt x="13146" y="21600"/>
                  </a:lnTo>
                  <a:lnTo>
                    <a:pt x="21600" y="10800"/>
                  </a:lnTo>
                  <a:lnTo>
                    <a:pt x="13146" y="0"/>
                  </a:lnTo>
                  <a:close/>
                </a:path>
              </a:pathLst>
            </a:custGeom>
            <a:solidFill>
              <a:srgbClr val="F04A92"/>
            </a:solidFill>
            <a:ln w="12700" cap="flat">
              <a:noFill/>
              <a:miter lim="400000"/>
            </a:ln>
            <a:effectLst/>
          </p:spPr>
          <p:txBody>
            <a:bodyPr wrap="square" lIns="45718" tIns="45718" rIns="45718" bIns="45718" numCol="1" anchor="t">
              <a:noAutofit/>
            </a:bodyPr>
            <a:lstStyle/>
            <a:p>
              <a:pPr>
                <a:defRPr sz="1200"/>
              </a:pPr>
            </a:p>
          </p:txBody>
        </p:sp>
      </p:grpSp>
      <p:sp>
        <p:nvSpPr>
          <p:cNvPr id="165" name="object 15"/>
          <p:cNvSpPr txBox="1"/>
          <p:nvPr/>
        </p:nvSpPr>
        <p:spPr>
          <a:xfrm>
            <a:off x="1282446" y="2155925"/>
            <a:ext cx="1608245" cy="6641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3385" indent="33867">
              <a:lnSpc>
                <a:spcPct val="117900"/>
              </a:lnSpc>
              <a:defRPr b="1" spc="200" sz="2000">
                <a:solidFill>
                  <a:srgbClr val="FFFFFF"/>
                </a:solidFill>
                <a:latin typeface="Futura MdCn BT"/>
                <a:ea typeface="Futura MdCn BT"/>
                <a:cs typeface="Futura MdCn BT"/>
                <a:sym typeface="Futura MdCn BT"/>
              </a:defRPr>
            </a:lvl1pPr>
          </a:lstStyle>
          <a:p>
            <a:pPr/>
            <a:r>
              <a:t>SAFE &amp;  SECURE</a:t>
            </a:r>
          </a:p>
        </p:txBody>
      </p:sp>
      <p:sp>
        <p:nvSpPr>
          <p:cNvPr id="166" name="object 16"/>
          <p:cNvSpPr txBox="1"/>
          <p:nvPr/>
        </p:nvSpPr>
        <p:spPr>
          <a:xfrm>
            <a:off x="2551428" y="4485368"/>
            <a:ext cx="2401352" cy="6641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3385" indent="395413">
              <a:lnSpc>
                <a:spcPct val="117900"/>
              </a:lnSpc>
              <a:defRPr b="1" spc="200" sz="2000">
                <a:solidFill>
                  <a:srgbClr val="FFFFFF"/>
                </a:solidFill>
                <a:latin typeface="Futura MdCn BT"/>
                <a:ea typeface="Futura MdCn BT"/>
                <a:cs typeface="Futura MdCn BT"/>
                <a:sym typeface="Futura MdCn BT"/>
              </a:defRPr>
            </a:lvl1pPr>
          </a:lstStyle>
          <a:p>
            <a:pPr/>
            <a:r>
              <a:t>DAILY  WITHDRAWL</a:t>
            </a:r>
          </a:p>
        </p:txBody>
      </p:sp>
      <p:sp>
        <p:nvSpPr>
          <p:cNvPr id="167" name="object 17"/>
          <p:cNvSpPr txBox="1"/>
          <p:nvPr/>
        </p:nvSpPr>
        <p:spPr>
          <a:xfrm>
            <a:off x="4283118" y="1978474"/>
            <a:ext cx="2246467" cy="6641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34960" marR="3385" indent="-226916">
              <a:lnSpc>
                <a:spcPct val="117900"/>
              </a:lnSpc>
              <a:defRPr b="1" spc="200" sz="2000">
                <a:solidFill>
                  <a:srgbClr val="FFFFFF"/>
                </a:solidFill>
                <a:latin typeface="Futura MdCn BT"/>
                <a:ea typeface="Futura MdCn BT"/>
                <a:cs typeface="Futura MdCn BT"/>
                <a:sym typeface="Futura MdCn BT"/>
              </a:defRPr>
            </a:lvl1pPr>
          </a:lstStyle>
          <a:p>
            <a:pPr/>
            <a:r>
              <a:t>NETWORTH  POINTS</a:t>
            </a:r>
          </a:p>
        </p:txBody>
      </p:sp>
      <p:sp>
        <p:nvSpPr>
          <p:cNvPr id="168" name="object 18"/>
          <p:cNvSpPr txBox="1"/>
          <p:nvPr/>
        </p:nvSpPr>
        <p:spPr>
          <a:xfrm>
            <a:off x="6076524" y="4485368"/>
            <a:ext cx="1894642" cy="6641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3385" indent="255281">
              <a:lnSpc>
                <a:spcPct val="117900"/>
              </a:lnSpc>
              <a:defRPr b="1" spc="200" sz="2000">
                <a:solidFill>
                  <a:srgbClr val="FFFFFF"/>
                </a:solidFill>
                <a:latin typeface="Futura MdCn BT"/>
                <a:ea typeface="Futura MdCn BT"/>
                <a:cs typeface="Futura MdCn BT"/>
                <a:sym typeface="Futura MdCn BT"/>
              </a:defRPr>
            </a:lvl1pPr>
          </a:lstStyle>
          <a:p>
            <a:pPr/>
            <a:r>
              <a:t>USER  FRIENDLY</a:t>
            </a:r>
          </a:p>
        </p:txBody>
      </p:sp>
      <p:sp>
        <p:nvSpPr>
          <p:cNvPr id="169" name="object 19"/>
          <p:cNvSpPr txBox="1"/>
          <p:nvPr>
            <p:ph type="title"/>
          </p:nvPr>
        </p:nvSpPr>
        <p:spPr>
          <a:xfrm>
            <a:off x="7663519" y="1970431"/>
            <a:ext cx="1683682" cy="341100"/>
          </a:xfrm>
          <a:prstGeom prst="rect">
            <a:avLst/>
          </a:prstGeom>
        </p:spPr>
        <p:txBody>
          <a:bodyPr/>
          <a:lstStyle>
            <a:lvl1pPr marL="154100" marR="2369" indent="-148173" defTabSz="640079">
              <a:lnSpc>
                <a:spcPct val="117900"/>
              </a:lnSpc>
              <a:defRPr spc="100" sz="1400">
                <a:solidFill>
                  <a:srgbClr val="FFFFFF"/>
                </a:solidFill>
                <a:latin typeface="Futura MdCn BT"/>
                <a:ea typeface="Futura MdCn BT"/>
                <a:cs typeface="Futura MdCn BT"/>
                <a:sym typeface="Futura MdCn BT"/>
              </a:defRPr>
            </a:lvl1pPr>
          </a:lstStyle>
          <a:p>
            <a:pPr/>
            <a:r>
              <a:t>EASY TO  START</a:t>
            </a:r>
          </a:p>
        </p:txBody>
      </p:sp>
      <p:sp>
        <p:nvSpPr>
          <p:cNvPr id="170" name="object 20"/>
          <p:cNvSpPr txBox="1"/>
          <p:nvPr/>
        </p:nvSpPr>
        <p:spPr>
          <a:xfrm>
            <a:off x="8744963" y="4653582"/>
            <a:ext cx="3161077"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846" algn="ctr">
              <a:spcBef>
                <a:spcPts val="600"/>
              </a:spcBef>
              <a:defRPr b="1" spc="200" sz="2000">
                <a:solidFill>
                  <a:srgbClr val="FFFFFF"/>
                </a:solidFill>
                <a:latin typeface="Futura MdCn BT"/>
                <a:ea typeface="Futura MdCn BT"/>
                <a:cs typeface="Futura MdCn BT"/>
                <a:sym typeface="Futura MdCn BT"/>
              </a:defRPr>
            </a:pPr>
            <a:r>
              <a:t>100%</a:t>
            </a:r>
          </a:p>
          <a:p>
            <a:pPr algn="ctr">
              <a:spcBef>
                <a:spcPts val="500"/>
              </a:spcBef>
              <a:defRPr b="1" spc="200" sz="2000">
                <a:solidFill>
                  <a:srgbClr val="FFFFFF"/>
                </a:solidFill>
                <a:latin typeface="Futura MdCn BT"/>
                <a:ea typeface="Futura MdCn BT"/>
                <a:cs typeface="Futura MdCn BT"/>
                <a:sym typeface="Futura MdCn BT"/>
              </a:defRPr>
            </a:pPr>
            <a:r>
              <a:t>TRANSPARENCY</a:t>
            </a:r>
          </a:p>
        </p:txBody>
      </p:sp>
      <p:sp>
        <p:nvSpPr>
          <p:cNvPr id="171" name="TextBox 25"/>
          <p:cNvSpPr txBox="1"/>
          <p:nvPr/>
        </p:nvSpPr>
        <p:spPr>
          <a:xfrm>
            <a:off x="2865119" y="6230035"/>
            <a:ext cx="5394200" cy="27799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sz="1500">
                <a:solidFill>
                  <a:srgbClr val="FFFFFF"/>
                </a:solidFill>
              </a:defRPr>
            </a:lvl1pPr>
          </a:lstStyle>
          <a:p>
            <a:pPr/>
            <a:r>
              <a:t>www.avatradeworld.com / info@avatradeworld.com / Follow us on </a:t>
            </a:r>
          </a:p>
        </p:txBody>
      </p:sp>
      <p:pic>
        <p:nvPicPr>
          <p:cNvPr id="172" name="Picture 27" descr="Picture 27"/>
          <p:cNvPicPr>
            <a:picLocks noChangeAspect="1"/>
          </p:cNvPicPr>
          <p:nvPr/>
        </p:nvPicPr>
        <p:blipFill>
          <a:blip r:embed="rId3">
            <a:extLst/>
          </a:blip>
          <a:stretch>
            <a:fillRect/>
          </a:stretch>
        </p:blipFill>
        <p:spPr>
          <a:xfrm>
            <a:off x="8222012" y="6270657"/>
            <a:ext cx="762002" cy="247183"/>
          </a:xfrm>
          <a:prstGeom prst="rect">
            <a:avLst/>
          </a:prstGeom>
          <a:ln w="12700">
            <a:miter lim="400000"/>
          </a:ln>
        </p:spPr>
      </p:pic>
      <p:sp>
        <p:nvSpPr>
          <p:cNvPr id="173" name="object 40"/>
          <p:cNvSpPr txBox="1"/>
          <p:nvPr/>
        </p:nvSpPr>
        <p:spPr>
          <a:xfrm>
            <a:off x="861686" y="657857"/>
            <a:ext cx="6539287" cy="71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8466">
              <a:defRPr spc="120" sz="4000">
                <a:solidFill>
                  <a:srgbClr val="FFFFFF"/>
                </a:solidFill>
                <a:latin typeface="Arial Black"/>
                <a:ea typeface="Arial Black"/>
                <a:cs typeface="Arial Black"/>
                <a:sym typeface="Arial Black"/>
              </a:defRPr>
            </a:lvl1pPr>
          </a:lstStyle>
          <a:p>
            <a:pPr/>
            <a:r>
              <a:t>WHY CHOOSE US</a:t>
            </a:r>
          </a:p>
        </p:txBody>
      </p:sp>
      <p:pic>
        <p:nvPicPr>
          <p:cNvPr id="174" name="Picture 20" descr="Picture 20"/>
          <p:cNvPicPr>
            <a:picLocks noChangeAspect="1"/>
          </p:cNvPicPr>
          <p:nvPr/>
        </p:nvPicPr>
        <p:blipFill>
          <a:blip r:embed="rId4">
            <a:extLst/>
          </a:blip>
          <a:stretch>
            <a:fillRect/>
          </a:stretch>
        </p:blipFill>
        <p:spPr>
          <a:xfrm>
            <a:off x="10591800" y="93071"/>
            <a:ext cx="1408559" cy="92964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Picture 8" descr="Picture 8"/>
          <p:cNvPicPr>
            <a:picLocks noChangeAspect="1"/>
          </p:cNvPicPr>
          <p:nvPr/>
        </p:nvPicPr>
        <p:blipFill>
          <a:blip r:embed="rId2">
            <a:extLst/>
          </a:blip>
          <a:stretch>
            <a:fillRect/>
          </a:stretch>
        </p:blipFill>
        <p:spPr>
          <a:xfrm>
            <a:off x="0" y="0"/>
            <a:ext cx="12188954" cy="6858000"/>
          </a:xfrm>
          <a:prstGeom prst="rect">
            <a:avLst/>
          </a:prstGeom>
          <a:ln w="12700">
            <a:miter lim="400000"/>
          </a:ln>
        </p:spPr>
      </p:pic>
      <p:sp>
        <p:nvSpPr>
          <p:cNvPr id="177" name="AVA Trade Legal Assest"/>
          <p:cNvSpPr txBox="1"/>
          <p:nvPr>
            <p:ph type="title" idx="4294967295"/>
          </p:nvPr>
        </p:nvSpPr>
        <p:spPr>
          <a:xfrm>
            <a:off x="2355465" y="312935"/>
            <a:ext cx="7037500" cy="843824"/>
          </a:xfrm>
          <a:prstGeom prst="rect">
            <a:avLst/>
          </a:prstGeom>
        </p:spPr>
        <p:txBody>
          <a:bodyPr/>
          <a:lstStyle/>
          <a:p>
            <a:pPr indent="12319" defTabSz="886967">
              <a:defRPr b="1" spc="-200" sz="5200">
                <a:solidFill>
                  <a:srgbClr val="FFFFFF"/>
                </a:solidFill>
                <a:latin typeface="Poppins Medium"/>
                <a:ea typeface="Poppins Medium"/>
                <a:cs typeface="Poppins Medium"/>
                <a:sym typeface="Poppins Medium"/>
              </a:defRPr>
            </a:pPr>
            <a:r>
              <a:t>AVA Trade Legal </a:t>
            </a:r>
            <a:r>
              <a:rPr>
                <a:solidFill>
                  <a:srgbClr val="FFFB00"/>
                </a:solidFill>
              </a:rPr>
              <a:t>Assest</a:t>
            </a:r>
          </a:p>
        </p:txBody>
      </p:sp>
      <p:grpSp>
        <p:nvGrpSpPr>
          <p:cNvPr id="180" name="AVA Trade World EU Ltd is regulated by the Central Bank of Ireland. ( No. C53877 )"/>
          <p:cNvGrpSpPr/>
          <p:nvPr/>
        </p:nvGrpSpPr>
        <p:grpSpPr>
          <a:xfrm>
            <a:off x="669352" y="1295917"/>
            <a:ext cx="10646695" cy="544118"/>
            <a:chOff x="0" y="0"/>
            <a:chExt cx="10646694" cy="544116"/>
          </a:xfrm>
        </p:grpSpPr>
        <p:sp>
          <p:nvSpPr>
            <p:cNvPr id="178" name="Rounded Rectangle"/>
            <p:cNvSpPr/>
            <p:nvPr/>
          </p:nvSpPr>
          <p:spPr>
            <a:xfrm>
              <a:off x="0" y="0"/>
              <a:ext cx="10646695" cy="544117"/>
            </a:xfrm>
            <a:prstGeom prst="roundRect">
              <a:avLst>
                <a:gd name="adj" fmla="val 35011"/>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2000"/>
              </a:pPr>
            </a:p>
          </p:txBody>
        </p:sp>
        <p:sp>
          <p:nvSpPr>
            <p:cNvPr id="179" name="AVA Trade World EU Ltd is regulated by the Central Bank of Ireland. ( No. C53877 )"/>
            <p:cNvSpPr txBox="1"/>
            <p:nvPr/>
          </p:nvSpPr>
          <p:spPr>
            <a:xfrm>
              <a:off x="68496" y="101968"/>
              <a:ext cx="10509702"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2000"/>
              </a:lvl1pPr>
            </a:lstStyle>
            <a:p>
              <a:pPr/>
              <a:r>
                <a:t>AVA Trade World EU Ltd is regulated by the Central Bank of Ireland. ( No. C53877 )</a:t>
              </a:r>
            </a:p>
          </p:txBody>
        </p:sp>
      </p:grpSp>
      <p:grpSp>
        <p:nvGrpSpPr>
          <p:cNvPr id="183" name="AVA Trade World Markets Ltd. is regulated by the B.V.I Financial Services Commission"/>
          <p:cNvGrpSpPr/>
          <p:nvPr/>
        </p:nvGrpSpPr>
        <p:grpSpPr>
          <a:xfrm>
            <a:off x="669352" y="2193318"/>
            <a:ext cx="10646695" cy="544117"/>
            <a:chOff x="0" y="0"/>
            <a:chExt cx="10646694" cy="544116"/>
          </a:xfrm>
        </p:grpSpPr>
        <p:sp>
          <p:nvSpPr>
            <p:cNvPr id="181" name="Rounded Rectangle"/>
            <p:cNvSpPr/>
            <p:nvPr/>
          </p:nvSpPr>
          <p:spPr>
            <a:xfrm>
              <a:off x="0" y="0"/>
              <a:ext cx="10646695" cy="544117"/>
            </a:xfrm>
            <a:prstGeom prst="roundRect">
              <a:avLst>
                <a:gd name="adj" fmla="val 35011"/>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2000"/>
              </a:pPr>
            </a:p>
          </p:txBody>
        </p:sp>
        <p:sp>
          <p:nvSpPr>
            <p:cNvPr id="182" name="AVA Trade World Markets Ltd. is regulated by the B.V.I Financial Services Commission"/>
            <p:cNvSpPr txBox="1"/>
            <p:nvPr/>
          </p:nvSpPr>
          <p:spPr>
            <a:xfrm>
              <a:off x="68496" y="101968"/>
              <a:ext cx="10509702" cy="340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2000"/>
              </a:lvl1pPr>
            </a:lstStyle>
            <a:p>
              <a:pPr/>
              <a:r>
                <a:t>AVA Trade World Markets Ltd. is regulated by the B.V.I Financial Services Commission</a:t>
              </a:r>
            </a:p>
          </p:txBody>
        </p:sp>
      </p:grpSp>
      <p:grpSp>
        <p:nvGrpSpPr>
          <p:cNvPr id="186" name="AVA Trade World Ltd. is regulated in Israel by the Israel Securities Authority ( No. 514666577)"/>
          <p:cNvGrpSpPr/>
          <p:nvPr/>
        </p:nvGrpSpPr>
        <p:grpSpPr>
          <a:xfrm>
            <a:off x="693048" y="3090716"/>
            <a:ext cx="10646696" cy="564504"/>
            <a:chOff x="0" y="0"/>
            <a:chExt cx="10646694" cy="564502"/>
          </a:xfrm>
        </p:grpSpPr>
        <p:sp>
          <p:nvSpPr>
            <p:cNvPr id="184" name="Rounded Rectangle"/>
            <p:cNvSpPr/>
            <p:nvPr/>
          </p:nvSpPr>
          <p:spPr>
            <a:xfrm>
              <a:off x="0" y="0"/>
              <a:ext cx="10646695" cy="564503"/>
            </a:xfrm>
            <a:prstGeom prst="roundRect">
              <a:avLst>
                <a:gd name="adj" fmla="val 33747"/>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2000"/>
              </a:pPr>
            </a:p>
          </p:txBody>
        </p:sp>
        <p:sp>
          <p:nvSpPr>
            <p:cNvPr id="185" name="AVA Trade World Ltd. is regulated in Israel by the Israel Securities Authority ( No. 514666577)"/>
            <p:cNvSpPr txBox="1"/>
            <p:nvPr/>
          </p:nvSpPr>
          <p:spPr>
            <a:xfrm>
              <a:off x="68496" y="112161"/>
              <a:ext cx="10509702"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2000"/>
              </a:lvl1pPr>
            </a:lstStyle>
            <a:p>
              <a:pPr/>
              <a:r>
                <a:t>AVA Trade World Ltd. is regulated in Israel by the Israel Securities Authority ( No. 514666577)</a:t>
              </a:r>
            </a:p>
          </p:txBody>
        </p:sp>
      </p:grpSp>
      <p:grpSp>
        <p:nvGrpSpPr>
          <p:cNvPr id="189" name="AVA Trade World Ltd. DT Direct Investment Hub Ltd. is regulated by the Cyprus Securities and Exchange Commission ( No. 347/17 )"/>
          <p:cNvGrpSpPr/>
          <p:nvPr/>
        </p:nvGrpSpPr>
        <p:grpSpPr>
          <a:xfrm>
            <a:off x="665293" y="4995462"/>
            <a:ext cx="10702206" cy="917268"/>
            <a:chOff x="0" y="0"/>
            <a:chExt cx="10702204" cy="917266"/>
          </a:xfrm>
        </p:grpSpPr>
        <p:sp>
          <p:nvSpPr>
            <p:cNvPr id="187" name="Rounded Rectangle"/>
            <p:cNvSpPr/>
            <p:nvPr/>
          </p:nvSpPr>
          <p:spPr>
            <a:xfrm>
              <a:off x="0" y="0"/>
              <a:ext cx="10702205" cy="917267"/>
            </a:xfrm>
            <a:prstGeom prst="roundRect">
              <a:avLst>
                <a:gd name="adj" fmla="val 20768"/>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2000"/>
              </a:pPr>
            </a:p>
          </p:txBody>
        </p:sp>
        <p:sp>
          <p:nvSpPr>
            <p:cNvPr id="188" name="AVA Trade World Ltd. DT Direct Investment Hub Ltd. is regulated by the Cyprus Securities and Exchange Commission ( No. 347/17 )"/>
            <p:cNvSpPr txBox="1"/>
            <p:nvPr/>
          </p:nvSpPr>
          <p:spPr>
            <a:xfrm>
              <a:off x="68495" y="136143"/>
              <a:ext cx="10565215" cy="644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2000"/>
              </a:lvl1pPr>
            </a:lstStyle>
            <a:p>
              <a:pPr/>
              <a:r>
                <a:t>AVA Trade World Ltd. DT Direct Investment Hub Ltd. is regulated by the Cyprus Securities and Exchange Commission ( No. 347/17 )</a:t>
              </a:r>
            </a:p>
          </p:txBody>
        </p:sp>
      </p:grpSp>
      <p:grpSp>
        <p:nvGrpSpPr>
          <p:cNvPr id="192" name="AVA Trade World Markets Australia Pty Ltd is regulated by the ASIC No. 406684."/>
          <p:cNvGrpSpPr/>
          <p:nvPr/>
        </p:nvGrpSpPr>
        <p:grpSpPr>
          <a:xfrm>
            <a:off x="716745" y="4008501"/>
            <a:ext cx="10599303" cy="633679"/>
            <a:chOff x="0" y="0"/>
            <a:chExt cx="10599301" cy="633677"/>
          </a:xfrm>
        </p:grpSpPr>
        <p:sp>
          <p:nvSpPr>
            <p:cNvPr id="190" name="Rounded Rectangle"/>
            <p:cNvSpPr/>
            <p:nvPr/>
          </p:nvSpPr>
          <p:spPr>
            <a:xfrm>
              <a:off x="0" y="0"/>
              <a:ext cx="10599302" cy="633678"/>
            </a:xfrm>
            <a:prstGeom prst="roundRect">
              <a:avLst>
                <a:gd name="adj" fmla="val 30063"/>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2000"/>
              </a:pPr>
            </a:p>
          </p:txBody>
        </p:sp>
        <p:sp>
          <p:nvSpPr>
            <p:cNvPr id="191" name="AVA Trade World Markets Australia Pty Ltd is regulated by the ASIC No. 406684."/>
            <p:cNvSpPr txBox="1"/>
            <p:nvPr/>
          </p:nvSpPr>
          <p:spPr>
            <a:xfrm>
              <a:off x="68495" y="146749"/>
              <a:ext cx="10462311" cy="340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2000"/>
              </a:lvl1pPr>
            </a:lstStyle>
            <a:p>
              <a:pPr/>
              <a:r>
                <a:t>AVA Trade World Markets Australia Pty Ltd is regulated by the ASIC No. 406684.</a:t>
              </a:r>
            </a:p>
          </p:txBody>
        </p:sp>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